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 id="2147483665" r:id="rId3"/>
    <p:sldMasterId id="2147483669" r:id="rId4"/>
    <p:sldMasterId id="2147483671" r:id="rId5"/>
  </p:sldMasterIdLst>
  <p:notesMasterIdLst>
    <p:notesMasterId r:id="rId23"/>
  </p:notesMasterIdLst>
  <p:handoutMasterIdLst>
    <p:handoutMasterId r:id="rId24"/>
  </p:handoutMasterIdLst>
  <p:sldIdLst>
    <p:sldId id="256" r:id="rId6"/>
    <p:sldId id="307" r:id="rId7"/>
    <p:sldId id="354" r:id="rId8"/>
    <p:sldId id="355" r:id="rId9"/>
    <p:sldId id="357" r:id="rId10"/>
    <p:sldId id="349" r:id="rId11"/>
    <p:sldId id="351" r:id="rId12"/>
    <p:sldId id="350" r:id="rId13"/>
    <p:sldId id="352" r:id="rId14"/>
    <p:sldId id="347" r:id="rId15"/>
    <p:sldId id="353" r:id="rId16"/>
    <p:sldId id="348" r:id="rId17"/>
    <p:sldId id="329" r:id="rId18"/>
    <p:sldId id="343" r:id="rId19"/>
    <p:sldId id="359" r:id="rId20"/>
    <p:sldId id="358" r:id="rId21"/>
    <p:sldId id="344" r:id="rId22"/>
  </p:sldIdLst>
  <p:sldSz cx="9906000" cy="6858000" type="A4"/>
  <p:notesSz cx="6889750"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120">
          <p15:clr>
            <a:srgbClr val="A4A3A4"/>
          </p15:clr>
        </p15:guide>
      </p15:sldGuideLst>
    </p:ext>
    <p:ext uri="{2D200454-40CA-4A62-9FC3-DE9A4176ACB9}">
      <p15:notesGuideLst xmlns:p15="http://schemas.microsoft.com/office/powerpoint/2012/main">
        <p15:guide id="1" orient="horz" pos="2819" userDrawn="1">
          <p15:clr>
            <a:srgbClr val="A4A3A4"/>
          </p15:clr>
        </p15:guide>
        <p15:guide id="2" pos="2096" userDrawn="1">
          <p15:clr>
            <a:srgbClr val="A4A3A4"/>
          </p15:clr>
        </p15:guide>
        <p15:guide id="3" orient="horz" pos="3061" userDrawn="1">
          <p15:clr>
            <a:srgbClr val="A4A3A4"/>
          </p15:clr>
        </p15:guide>
        <p15:guide id="4" pos="2078" userDrawn="1">
          <p15:clr>
            <a:srgbClr val="A4A3A4"/>
          </p15:clr>
        </p15:guide>
        <p15:guide id="5" orient="horz" pos="2906" userDrawn="1">
          <p15:clr>
            <a:srgbClr val="A4A3A4"/>
          </p15:clr>
        </p15:guide>
        <p15:guide id="6" orient="horz" pos="3156" userDrawn="1">
          <p15:clr>
            <a:srgbClr val="A4A3A4"/>
          </p15:clr>
        </p15:guide>
        <p15:guide id="7" pos="2189" userDrawn="1">
          <p15:clr>
            <a:srgbClr val="A4A3A4"/>
          </p15:clr>
        </p15:guide>
        <p15:guide id="8"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3963"/>
    <a:srgbClr val="EF76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657" autoAdjust="0"/>
  </p:normalViewPr>
  <p:slideViewPr>
    <p:cSldViewPr>
      <p:cViewPr varScale="1">
        <p:scale>
          <a:sx n="106" d="100"/>
          <a:sy n="106" d="100"/>
        </p:scale>
        <p:origin x="1512" y="114"/>
      </p:cViewPr>
      <p:guideLst>
        <p:guide orient="horz" pos="2160"/>
        <p:guide pos="2880"/>
        <p:guide pos="3120"/>
      </p:guideLst>
    </p:cSldViewPr>
  </p:slideViewPr>
  <p:notesTextViewPr>
    <p:cViewPr>
      <p:scale>
        <a:sx n="1" d="1"/>
        <a:sy n="1" d="1"/>
      </p:scale>
      <p:origin x="0" y="0"/>
    </p:cViewPr>
  </p:notesTextViewPr>
  <p:notesViewPr>
    <p:cSldViewPr>
      <p:cViewPr varScale="1">
        <p:scale>
          <a:sx n="79" d="100"/>
          <a:sy n="79" d="100"/>
        </p:scale>
        <p:origin x="-3990" y="-90"/>
      </p:cViewPr>
      <p:guideLst>
        <p:guide orient="horz" pos="2819"/>
        <p:guide pos="2096"/>
        <p:guide orient="horz" pos="3061"/>
        <p:guide pos="2078"/>
        <p:guide orient="horz" pos="2906"/>
        <p:guide orient="horz" pos="3156"/>
        <p:guide pos="2189"/>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77627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85558" cy="500936"/>
          </a:xfrm>
          <a:prstGeom prst="rect">
            <a:avLst/>
          </a:prstGeom>
        </p:spPr>
        <p:txBody>
          <a:bodyPr vert="horz" lIns="92410" tIns="46205" rIns="92410" bIns="46205" rtlCol="0"/>
          <a:lstStyle>
            <a:lvl1pPr algn="l">
              <a:defRPr sz="1200"/>
            </a:lvl1pPr>
          </a:lstStyle>
          <a:p>
            <a:endParaRPr lang="en-AU"/>
          </a:p>
        </p:txBody>
      </p:sp>
      <p:sp>
        <p:nvSpPr>
          <p:cNvPr id="3" name="Date Placeholder 2"/>
          <p:cNvSpPr>
            <a:spLocks noGrp="1"/>
          </p:cNvSpPr>
          <p:nvPr>
            <p:ph type="dt" idx="1"/>
          </p:nvPr>
        </p:nvSpPr>
        <p:spPr>
          <a:xfrm>
            <a:off x="3902600" y="2"/>
            <a:ext cx="2985558" cy="500936"/>
          </a:xfrm>
          <a:prstGeom prst="rect">
            <a:avLst/>
          </a:prstGeom>
        </p:spPr>
        <p:txBody>
          <a:bodyPr vert="horz" lIns="92410" tIns="46205" rIns="92410" bIns="46205" rtlCol="0"/>
          <a:lstStyle>
            <a:lvl1pPr algn="r">
              <a:defRPr sz="1200"/>
            </a:lvl1pPr>
          </a:lstStyle>
          <a:p>
            <a:fld id="{1F735E6F-8040-4FE8-81BA-435021484EB1}" type="datetimeFigureOut">
              <a:rPr lang="en-AU" smtClean="0"/>
              <a:t>24/10/2018</a:t>
            </a:fld>
            <a:endParaRPr lang="en-AU"/>
          </a:p>
        </p:txBody>
      </p:sp>
      <p:sp>
        <p:nvSpPr>
          <p:cNvPr id="4" name="Slide Image Placeholder 3"/>
          <p:cNvSpPr>
            <a:spLocks noGrp="1" noRot="1" noChangeAspect="1"/>
          </p:cNvSpPr>
          <p:nvPr>
            <p:ph type="sldImg" idx="2"/>
          </p:nvPr>
        </p:nvSpPr>
        <p:spPr>
          <a:xfrm>
            <a:off x="733425" y="752475"/>
            <a:ext cx="5422900" cy="3756025"/>
          </a:xfrm>
          <a:prstGeom prst="rect">
            <a:avLst/>
          </a:prstGeom>
          <a:noFill/>
          <a:ln w="12700">
            <a:solidFill>
              <a:prstClr val="black"/>
            </a:solidFill>
          </a:ln>
        </p:spPr>
        <p:txBody>
          <a:bodyPr vert="horz" lIns="92410" tIns="46205" rIns="92410" bIns="46205" rtlCol="0" anchor="ctr"/>
          <a:lstStyle/>
          <a:p>
            <a:endParaRPr lang="en-AU"/>
          </a:p>
        </p:txBody>
      </p:sp>
      <p:sp>
        <p:nvSpPr>
          <p:cNvPr id="5" name="Notes Placeholder 4"/>
          <p:cNvSpPr>
            <a:spLocks noGrp="1"/>
          </p:cNvSpPr>
          <p:nvPr>
            <p:ph type="body" sz="quarter" idx="3"/>
          </p:nvPr>
        </p:nvSpPr>
        <p:spPr>
          <a:xfrm>
            <a:off x="688976" y="4758890"/>
            <a:ext cx="5511800" cy="4508421"/>
          </a:xfrm>
          <a:prstGeom prst="rect">
            <a:avLst/>
          </a:prstGeom>
        </p:spPr>
        <p:txBody>
          <a:bodyPr vert="horz" lIns="92410" tIns="46205" rIns="92410" bIns="4620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516040"/>
            <a:ext cx="2985558" cy="500936"/>
          </a:xfrm>
          <a:prstGeom prst="rect">
            <a:avLst/>
          </a:prstGeom>
        </p:spPr>
        <p:txBody>
          <a:bodyPr vert="horz" lIns="92410" tIns="46205" rIns="92410" bIns="46205" rtlCol="0" anchor="b"/>
          <a:lstStyle>
            <a:lvl1pPr algn="l">
              <a:defRPr sz="1200"/>
            </a:lvl1pPr>
          </a:lstStyle>
          <a:p>
            <a:endParaRPr lang="en-AU"/>
          </a:p>
        </p:txBody>
      </p:sp>
      <p:sp>
        <p:nvSpPr>
          <p:cNvPr id="7" name="Slide Number Placeholder 6"/>
          <p:cNvSpPr>
            <a:spLocks noGrp="1"/>
          </p:cNvSpPr>
          <p:nvPr>
            <p:ph type="sldNum" sz="quarter" idx="5"/>
          </p:nvPr>
        </p:nvSpPr>
        <p:spPr>
          <a:xfrm>
            <a:off x="3902600" y="9516040"/>
            <a:ext cx="2985558" cy="500936"/>
          </a:xfrm>
          <a:prstGeom prst="rect">
            <a:avLst/>
          </a:prstGeom>
        </p:spPr>
        <p:txBody>
          <a:bodyPr vert="horz" lIns="92410" tIns="46205" rIns="92410" bIns="46205" rtlCol="0" anchor="b"/>
          <a:lstStyle>
            <a:lvl1pPr algn="r">
              <a:defRPr sz="1200"/>
            </a:lvl1pPr>
          </a:lstStyle>
          <a:p>
            <a:fld id="{2EACB406-7424-4F02-8F3C-4E0A573AE92E}" type="slidenum">
              <a:rPr lang="en-AU" smtClean="0"/>
              <a:t>‹#›</a:t>
            </a:fld>
            <a:endParaRPr lang="en-AU"/>
          </a:p>
        </p:txBody>
      </p:sp>
    </p:spTree>
    <p:extLst>
      <p:ext uri="{BB962C8B-B14F-4D97-AF65-F5344CB8AC3E}">
        <p14:creationId xmlns:p14="http://schemas.microsoft.com/office/powerpoint/2010/main" val="1296005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1</a:t>
            </a:fld>
            <a:endParaRPr lang="en-AU"/>
          </a:p>
        </p:txBody>
      </p:sp>
    </p:spTree>
    <p:extLst>
      <p:ext uri="{BB962C8B-B14F-4D97-AF65-F5344CB8AC3E}">
        <p14:creationId xmlns:p14="http://schemas.microsoft.com/office/powerpoint/2010/main" val="24139126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12</a:t>
            </a:fld>
            <a:endParaRPr lang="en-AU"/>
          </a:p>
        </p:txBody>
      </p:sp>
    </p:spTree>
    <p:extLst>
      <p:ext uri="{BB962C8B-B14F-4D97-AF65-F5344CB8AC3E}">
        <p14:creationId xmlns:p14="http://schemas.microsoft.com/office/powerpoint/2010/main" val="4153202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solidFill>
                  <a:prstClr val="black"/>
                </a:solidFill>
              </a:rPr>
              <a:pPr/>
              <a:t>13</a:t>
            </a:fld>
            <a:endParaRPr lang="en-AU">
              <a:solidFill>
                <a:prstClr val="black"/>
              </a:solidFill>
            </a:endParaRPr>
          </a:p>
        </p:txBody>
      </p:sp>
    </p:spTree>
    <p:extLst>
      <p:ext uri="{BB962C8B-B14F-4D97-AF65-F5344CB8AC3E}">
        <p14:creationId xmlns:p14="http://schemas.microsoft.com/office/powerpoint/2010/main" val="14635466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16</a:t>
            </a:fld>
            <a:endParaRPr lang="en-AU"/>
          </a:p>
        </p:txBody>
      </p:sp>
    </p:spTree>
    <p:extLst>
      <p:ext uri="{BB962C8B-B14F-4D97-AF65-F5344CB8AC3E}">
        <p14:creationId xmlns:p14="http://schemas.microsoft.com/office/powerpoint/2010/main" val="17890297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solidFill>
                  <a:prstClr val="black"/>
                </a:solidFill>
              </a:rPr>
              <a:pPr/>
              <a:t>17</a:t>
            </a:fld>
            <a:endParaRPr lang="en-AU">
              <a:solidFill>
                <a:prstClr val="black"/>
              </a:solidFill>
            </a:endParaRPr>
          </a:p>
        </p:txBody>
      </p:sp>
    </p:spTree>
    <p:extLst>
      <p:ext uri="{BB962C8B-B14F-4D97-AF65-F5344CB8AC3E}">
        <p14:creationId xmlns:p14="http://schemas.microsoft.com/office/powerpoint/2010/main" val="3135031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2</a:t>
            </a:fld>
            <a:endParaRPr lang="en-AU"/>
          </a:p>
        </p:txBody>
      </p:sp>
    </p:spTree>
    <p:extLst>
      <p:ext uri="{BB962C8B-B14F-4D97-AF65-F5344CB8AC3E}">
        <p14:creationId xmlns:p14="http://schemas.microsoft.com/office/powerpoint/2010/main" val="3817304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1200" y="746125"/>
            <a:ext cx="5375275" cy="3722688"/>
          </a:xfrm>
        </p:spPr>
      </p:sp>
      <p:sp>
        <p:nvSpPr>
          <p:cNvPr id="3" name="Notes Placeholder 2"/>
          <p:cNvSpPr>
            <a:spLocks noGrp="1"/>
          </p:cNvSpPr>
          <p:nvPr>
            <p:ph type="body" idx="1"/>
          </p:nvPr>
        </p:nvSpPr>
        <p:spPr/>
        <p:txBody>
          <a:bodyPr/>
          <a:lstStyle/>
          <a:p>
            <a:pPr defTabSz="955581">
              <a:defRPr/>
            </a:pPr>
            <a:r>
              <a:rPr lang="en-AU" dirty="0" smtClean="0"/>
              <a:t>There is a constant</a:t>
            </a:r>
            <a:r>
              <a:rPr lang="en-AU" baseline="0" dirty="0" smtClean="0"/>
              <a:t> tension between risk and reward. In farming, like most endeavours, risk is a necessary part of making returns. Managing risk is about making decisions that trade some level of acceptable risk for some level of acceptable return. (Farm Decision Making, GRDC publication)</a:t>
            </a:r>
            <a:endParaRPr lang="en-AU" dirty="0" smtClean="0"/>
          </a:p>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4</a:t>
            </a:fld>
            <a:endParaRPr lang="en-AU"/>
          </a:p>
        </p:txBody>
      </p:sp>
    </p:spTree>
    <p:extLst>
      <p:ext uri="{BB962C8B-B14F-4D97-AF65-F5344CB8AC3E}">
        <p14:creationId xmlns:p14="http://schemas.microsoft.com/office/powerpoint/2010/main" val="101068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6</a:t>
            </a:fld>
            <a:endParaRPr lang="en-AU"/>
          </a:p>
        </p:txBody>
      </p:sp>
    </p:spTree>
    <p:extLst>
      <p:ext uri="{BB962C8B-B14F-4D97-AF65-F5344CB8AC3E}">
        <p14:creationId xmlns:p14="http://schemas.microsoft.com/office/powerpoint/2010/main" val="32991579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7</a:t>
            </a:fld>
            <a:endParaRPr lang="en-AU"/>
          </a:p>
        </p:txBody>
      </p:sp>
    </p:spTree>
    <p:extLst>
      <p:ext uri="{BB962C8B-B14F-4D97-AF65-F5344CB8AC3E}">
        <p14:creationId xmlns:p14="http://schemas.microsoft.com/office/powerpoint/2010/main" val="563446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Incremental</a:t>
            </a:r>
            <a:r>
              <a:rPr lang="en-AU" baseline="0" dirty="0" smtClean="0"/>
              <a:t> Change</a:t>
            </a:r>
          </a:p>
        </p:txBody>
      </p:sp>
      <p:sp>
        <p:nvSpPr>
          <p:cNvPr id="4" name="Slide Number Placeholder 3"/>
          <p:cNvSpPr>
            <a:spLocks noGrp="1"/>
          </p:cNvSpPr>
          <p:nvPr>
            <p:ph type="sldNum" sz="quarter" idx="10"/>
          </p:nvPr>
        </p:nvSpPr>
        <p:spPr/>
        <p:txBody>
          <a:bodyPr/>
          <a:lstStyle/>
          <a:p>
            <a:fld id="{2EACB406-7424-4F02-8F3C-4E0A573AE92E}" type="slidenum">
              <a:rPr lang="en-AU" smtClean="0"/>
              <a:t>8</a:t>
            </a:fld>
            <a:endParaRPr lang="en-AU"/>
          </a:p>
        </p:txBody>
      </p:sp>
    </p:spTree>
    <p:extLst>
      <p:ext uri="{BB962C8B-B14F-4D97-AF65-F5344CB8AC3E}">
        <p14:creationId xmlns:p14="http://schemas.microsoft.com/office/powerpoint/2010/main" val="1206755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9</a:t>
            </a:fld>
            <a:endParaRPr lang="en-AU"/>
          </a:p>
        </p:txBody>
      </p:sp>
    </p:spTree>
    <p:extLst>
      <p:ext uri="{BB962C8B-B14F-4D97-AF65-F5344CB8AC3E}">
        <p14:creationId xmlns:p14="http://schemas.microsoft.com/office/powerpoint/2010/main" val="2641084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r>
              <a:rPr lang="en-AU" dirty="0" smtClean="0"/>
              <a:t>Adaptation and mitigation</a:t>
            </a:r>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10</a:t>
            </a:fld>
            <a:endParaRPr lang="en-AU"/>
          </a:p>
        </p:txBody>
      </p:sp>
    </p:spTree>
    <p:extLst>
      <p:ext uri="{BB962C8B-B14F-4D97-AF65-F5344CB8AC3E}">
        <p14:creationId xmlns:p14="http://schemas.microsoft.com/office/powerpoint/2010/main" val="1263857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3425" y="752475"/>
            <a:ext cx="5422900" cy="3756025"/>
          </a:xfrm>
        </p:spPr>
      </p:sp>
      <p:sp>
        <p:nvSpPr>
          <p:cNvPr id="3" name="Notes Placeholder 2"/>
          <p:cNvSpPr>
            <a:spLocks noGrp="1"/>
          </p:cNvSpPr>
          <p:nvPr>
            <p:ph type="body" idx="1"/>
          </p:nvPr>
        </p:nvSpPr>
        <p:spPr/>
        <p:txBody>
          <a:bodyPr/>
          <a:lstStyle/>
          <a:p>
            <a:r>
              <a:rPr lang="en-AU" dirty="0" smtClean="0"/>
              <a:t>Fuel</a:t>
            </a:r>
            <a:r>
              <a:rPr lang="en-AU" baseline="0" dirty="0" smtClean="0"/>
              <a:t> efficient machinery – mitigation – reduce carbon footprint, </a:t>
            </a:r>
            <a:endParaRPr lang="en-AU" dirty="0"/>
          </a:p>
        </p:txBody>
      </p:sp>
      <p:sp>
        <p:nvSpPr>
          <p:cNvPr id="4" name="Slide Number Placeholder 3"/>
          <p:cNvSpPr>
            <a:spLocks noGrp="1"/>
          </p:cNvSpPr>
          <p:nvPr>
            <p:ph type="sldNum" sz="quarter" idx="10"/>
          </p:nvPr>
        </p:nvSpPr>
        <p:spPr/>
        <p:txBody>
          <a:bodyPr/>
          <a:lstStyle/>
          <a:p>
            <a:fld id="{2EACB406-7424-4F02-8F3C-4E0A573AE92E}" type="slidenum">
              <a:rPr lang="en-AU" smtClean="0"/>
              <a:t>11</a:t>
            </a:fld>
            <a:endParaRPr lang="en-AU"/>
          </a:p>
        </p:txBody>
      </p:sp>
    </p:spTree>
    <p:extLst>
      <p:ext uri="{BB962C8B-B14F-4D97-AF65-F5344CB8AC3E}">
        <p14:creationId xmlns:p14="http://schemas.microsoft.com/office/powerpoint/2010/main" val="700546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938887" y="404664"/>
            <a:ext cx="5850650" cy="1224136"/>
          </a:xfrm>
          <a:prstGeom prst="rect">
            <a:avLst/>
          </a:prstGeom>
        </p:spPr>
        <p:txBody>
          <a:bodyPr vert="horz"/>
          <a:lstStyle>
            <a:lvl1pPr algn="l">
              <a:defRPr sz="3600">
                <a:solidFill>
                  <a:schemeClr val="bg1"/>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15" name="Text Placeholder 14"/>
          <p:cNvSpPr>
            <a:spLocks noGrp="1"/>
          </p:cNvSpPr>
          <p:nvPr>
            <p:ph type="body" sz="quarter" idx="10" hasCustomPrompt="1"/>
          </p:nvPr>
        </p:nvSpPr>
        <p:spPr>
          <a:xfrm>
            <a:off x="361156" y="2348880"/>
            <a:ext cx="8915400" cy="3632820"/>
          </a:xfrm>
          <a:prstGeom prst="rect">
            <a:avLst/>
          </a:prstGeom>
        </p:spPr>
        <p:txBody>
          <a:bodyPr vert="horz"/>
          <a:lstStyle>
            <a:lvl1pPr marL="0" indent="0">
              <a:buNone/>
              <a:defRPr sz="2800">
                <a:solidFill>
                  <a:schemeClr val="bg1"/>
                </a:solidFill>
                <a:latin typeface="Nexa Bold"/>
                <a:cs typeface="Nexa Bold"/>
              </a:defRPr>
            </a:lvl1pPr>
            <a:lvl2pPr marL="457200" indent="0">
              <a:buFontTx/>
              <a:buNone/>
              <a:defRPr sz="3200">
                <a:solidFill>
                  <a:srgbClr val="173963"/>
                </a:solidFill>
                <a:latin typeface="Arial" panose="020B0604020202020204" pitchFamily="34" charset="0"/>
                <a:cs typeface="Arial" panose="020B0604020202020204" pitchFamily="34" charset="0"/>
              </a:defRPr>
            </a:lvl2pPr>
            <a:lvl4pPr marL="0" indent="0" algn="l">
              <a:buFontTx/>
              <a:buNone/>
              <a:defRPr sz="2000">
                <a:solidFill>
                  <a:schemeClr val="bg1"/>
                </a:solidFill>
                <a:latin typeface="Nexa Book"/>
                <a:cs typeface="Nexa Book"/>
              </a:defRPr>
            </a:lvl4pPr>
          </a:lstStyle>
          <a:p>
            <a:pPr lvl="0"/>
            <a:r>
              <a:rPr lang="en-US" dirty="0" smtClean="0"/>
              <a:t>Master text styles</a:t>
            </a:r>
          </a:p>
          <a:p>
            <a:pPr lvl="1"/>
            <a:r>
              <a:rPr lang="en-US" dirty="0" smtClean="0"/>
              <a:t>Second level</a:t>
            </a:r>
          </a:p>
        </p:txBody>
      </p:sp>
    </p:spTree>
    <p:extLst>
      <p:ext uri="{BB962C8B-B14F-4D97-AF65-F5344CB8AC3E}">
        <p14:creationId xmlns:p14="http://schemas.microsoft.com/office/powerpoint/2010/main" val="20539095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540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800"/>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47877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8"/>
          <p:cNvSpPr>
            <a:spLocks noGrp="1"/>
          </p:cNvSpPr>
          <p:nvPr>
            <p:ph type="title" hasCustomPrompt="1"/>
          </p:nvPr>
        </p:nvSpPr>
        <p:spPr>
          <a:xfrm>
            <a:off x="361188" y="3460426"/>
            <a:ext cx="4454523" cy="1010071"/>
          </a:xfrm>
          <a:prstGeom prst="rect">
            <a:avLst/>
          </a:prstGeom>
        </p:spPr>
        <p:txBody>
          <a:bodyPr vert="horz"/>
          <a:lstStyle>
            <a:lvl1pPr algn="l">
              <a:defRPr sz="2800">
                <a:solidFill>
                  <a:srgbClr val="173963"/>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9" name="Text Placeholder 14"/>
          <p:cNvSpPr>
            <a:spLocks noGrp="1"/>
          </p:cNvSpPr>
          <p:nvPr>
            <p:ph type="body" sz="quarter" idx="10"/>
          </p:nvPr>
        </p:nvSpPr>
        <p:spPr>
          <a:xfrm>
            <a:off x="361156" y="4537337"/>
            <a:ext cx="4454554" cy="553599"/>
          </a:xfrm>
          <a:prstGeom prst="rect">
            <a:avLst/>
          </a:prstGeom>
        </p:spPr>
        <p:txBody>
          <a:bodyPr vert="horz"/>
          <a:lstStyle>
            <a:lvl1pPr marL="0" indent="0">
              <a:buNone/>
              <a:defRPr sz="2000">
                <a:solidFill>
                  <a:srgbClr val="173963"/>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Tree>
    <p:extLst>
      <p:ext uri="{BB962C8B-B14F-4D97-AF65-F5344CB8AC3E}">
        <p14:creationId xmlns:p14="http://schemas.microsoft.com/office/powerpoint/2010/main" val="18060240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itle 8"/>
          <p:cNvSpPr>
            <a:spLocks noGrp="1"/>
          </p:cNvSpPr>
          <p:nvPr>
            <p:ph type="title" hasCustomPrompt="1"/>
          </p:nvPr>
        </p:nvSpPr>
        <p:spPr>
          <a:xfrm>
            <a:off x="361188" y="441513"/>
            <a:ext cx="4454523" cy="1173773"/>
          </a:xfrm>
          <a:prstGeom prst="rect">
            <a:avLst/>
          </a:prstGeom>
        </p:spPr>
        <p:txBody>
          <a:bodyPr vert="horz"/>
          <a:lstStyle>
            <a:lvl1pPr algn="l">
              <a:defRPr sz="3200" b="1">
                <a:solidFill>
                  <a:srgbClr val="173963"/>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12" name="Text Placeholder 14"/>
          <p:cNvSpPr>
            <a:spLocks noGrp="1"/>
          </p:cNvSpPr>
          <p:nvPr>
            <p:ph type="body" sz="quarter" idx="10"/>
          </p:nvPr>
        </p:nvSpPr>
        <p:spPr>
          <a:xfrm>
            <a:off x="361156" y="1674382"/>
            <a:ext cx="4454554" cy="553599"/>
          </a:xfrm>
          <a:prstGeom prst="rect">
            <a:avLst/>
          </a:prstGeom>
        </p:spPr>
        <p:txBody>
          <a:bodyPr vert="horz"/>
          <a:lstStyle>
            <a:lvl1pPr marL="0" indent="0">
              <a:buNone/>
              <a:defRPr sz="2000">
                <a:solidFill>
                  <a:srgbClr val="EF7622"/>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
        <p:nvSpPr>
          <p:cNvPr id="13" name="Text Placeholder 11"/>
          <p:cNvSpPr>
            <a:spLocks noGrp="1"/>
          </p:cNvSpPr>
          <p:nvPr>
            <p:ph type="body" sz="quarter" idx="11"/>
          </p:nvPr>
        </p:nvSpPr>
        <p:spPr>
          <a:xfrm>
            <a:off x="361188" y="2304890"/>
            <a:ext cx="4454523" cy="3666097"/>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Picture Placeholder 14"/>
          <p:cNvSpPr>
            <a:spLocks noGrp="1"/>
          </p:cNvSpPr>
          <p:nvPr>
            <p:ph type="pic" sz="quarter" idx="12"/>
          </p:nvPr>
        </p:nvSpPr>
        <p:spPr>
          <a:xfrm>
            <a:off x="5045870" y="441326"/>
            <a:ext cx="4524772" cy="5529263"/>
          </a:xfrm>
          <a:prstGeom prst="rect">
            <a:avLst/>
          </a:prstGeom>
        </p:spPr>
        <p:txBody>
          <a:bodyPr vert="horz"/>
          <a:lstStyle>
            <a:lvl1pPr>
              <a:defRPr sz="2000">
                <a:solidFill>
                  <a:srgbClr val="173963"/>
                </a:solidFill>
                <a:latin typeface="Nexa Bold"/>
                <a:cs typeface="Nexa Bold"/>
              </a:defRPr>
            </a:lvl1pPr>
          </a:lstStyle>
          <a:p>
            <a:r>
              <a:rPr lang="en-US" dirty="0" smtClean="0"/>
              <a:t>Click icon to add picture</a:t>
            </a:r>
            <a:endParaRPr lang="en-US" dirty="0"/>
          </a:p>
        </p:txBody>
      </p:sp>
    </p:spTree>
    <p:extLst>
      <p:ext uri="{BB962C8B-B14F-4D97-AF65-F5344CB8AC3E}">
        <p14:creationId xmlns:p14="http://schemas.microsoft.com/office/powerpoint/2010/main" val="8891824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43790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rgbClr val="173963"/>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2" name="Text Placeholder 14"/>
          <p:cNvSpPr>
            <a:spLocks noGrp="1"/>
          </p:cNvSpPr>
          <p:nvPr>
            <p:ph type="body" sz="quarter" idx="10"/>
          </p:nvPr>
        </p:nvSpPr>
        <p:spPr>
          <a:xfrm>
            <a:off x="361156" y="1317905"/>
            <a:ext cx="9185777" cy="553599"/>
          </a:xfrm>
          <a:prstGeom prst="rect">
            <a:avLst/>
          </a:prstGeom>
        </p:spPr>
        <p:txBody>
          <a:bodyPr vert="horz"/>
          <a:lstStyle>
            <a:lvl1pPr marL="0" indent="0">
              <a:buNone/>
              <a:defRPr sz="2000">
                <a:solidFill>
                  <a:srgbClr val="EF7622"/>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
        <p:nvSpPr>
          <p:cNvPr id="13" name="Text Placeholder 11"/>
          <p:cNvSpPr>
            <a:spLocks noGrp="1"/>
          </p:cNvSpPr>
          <p:nvPr>
            <p:ph type="body" sz="quarter" idx="11"/>
          </p:nvPr>
        </p:nvSpPr>
        <p:spPr>
          <a:xfrm>
            <a:off x="361188" y="1992972"/>
            <a:ext cx="9185746" cy="1917132"/>
          </a:xfrm>
          <a:prstGeom prst="rect">
            <a:avLst/>
          </a:prstGeom>
        </p:spPr>
        <p:txBody>
          <a:bodyPr vert="horz" numCol="2"/>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marL="1828800" indent="0">
              <a:buNone/>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hart Placeholder 14"/>
          <p:cNvSpPr>
            <a:spLocks noGrp="1"/>
          </p:cNvSpPr>
          <p:nvPr>
            <p:ph type="chart" sz="quarter" idx="12"/>
          </p:nvPr>
        </p:nvSpPr>
        <p:spPr>
          <a:xfrm>
            <a:off x="361156" y="4065588"/>
            <a:ext cx="4237567" cy="1771650"/>
          </a:xfrm>
          <a:prstGeom prst="rect">
            <a:avLst/>
          </a:prstGeom>
        </p:spPr>
        <p:txBody>
          <a:bodyPr vert="horz"/>
          <a:lstStyle>
            <a:lvl1pPr>
              <a:defRPr sz="2000">
                <a:solidFill>
                  <a:srgbClr val="173963"/>
                </a:solidFill>
                <a:latin typeface="Arial" panose="020B0604020202020204" pitchFamily="34" charset="0"/>
                <a:cs typeface="Arial" panose="020B0604020202020204" pitchFamily="34" charset="0"/>
              </a:defRPr>
            </a:lvl1pPr>
          </a:lstStyle>
          <a:p>
            <a:r>
              <a:rPr lang="en-US" dirty="0" smtClean="0"/>
              <a:t>Click icon to add chart</a:t>
            </a:r>
            <a:endParaRPr lang="en-US" dirty="0"/>
          </a:p>
        </p:txBody>
      </p:sp>
      <p:sp>
        <p:nvSpPr>
          <p:cNvPr id="16" name="Chart Placeholder 14"/>
          <p:cNvSpPr>
            <a:spLocks noGrp="1"/>
          </p:cNvSpPr>
          <p:nvPr>
            <p:ph type="chart" sz="quarter" idx="13"/>
          </p:nvPr>
        </p:nvSpPr>
        <p:spPr>
          <a:xfrm>
            <a:off x="5309366" y="4065588"/>
            <a:ext cx="4237567" cy="1771650"/>
          </a:xfrm>
          <a:prstGeom prst="rect">
            <a:avLst/>
          </a:prstGeom>
        </p:spPr>
        <p:txBody>
          <a:bodyPr vert="horz"/>
          <a:lstStyle>
            <a:lvl1pPr>
              <a:defRPr sz="2000">
                <a:solidFill>
                  <a:srgbClr val="173963"/>
                </a:solidFill>
                <a:latin typeface="Arial" panose="020B0604020202020204" pitchFamily="34" charset="0"/>
                <a:cs typeface="Arial" panose="020B0604020202020204" pitchFamily="34" charset="0"/>
              </a:defRPr>
            </a:lvl1pPr>
          </a:lstStyle>
          <a:p>
            <a:r>
              <a:rPr lang="en-US" dirty="0" smtClean="0"/>
              <a:t>Click icon to add chart</a:t>
            </a:r>
            <a:endParaRPr lang="en-US" dirty="0"/>
          </a:p>
        </p:txBody>
      </p:sp>
    </p:spTree>
    <p:extLst>
      <p:ext uri="{BB962C8B-B14F-4D97-AF65-F5344CB8AC3E}">
        <p14:creationId xmlns:p14="http://schemas.microsoft.com/office/powerpoint/2010/main" val="404560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Title 8"/>
          <p:cNvSpPr>
            <a:spLocks noGrp="1"/>
          </p:cNvSpPr>
          <p:nvPr>
            <p:ph type="title" hasCustomPrompt="1"/>
          </p:nvPr>
        </p:nvSpPr>
        <p:spPr>
          <a:xfrm>
            <a:off x="361188" y="1796954"/>
            <a:ext cx="8915400" cy="1767814"/>
          </a:xfrm>
          <a:prstGeom prst="rect">
            <a:avLst/>
          </a:prstGeom>
        </p:spPr>
        <p:txBody>
          <a:bodyPr vert="horz"/>
          <a:lstStyle>
            <a:lvl1pPr algn="l">
              <a:defRPr sz="4500">
                <a:solidFill>
                  <a:srgbClr val="FFFFFF"/>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17" name="Text Placeholder 14"/>
          <p:cNvSpPr>
            <a:spLocks noGrp="1"/>
          </p:cNvSpPr>
          <p:nvPr>
            <p:ph type="body" sz="quarter" idx="10"/>
          </p:nvPr>
        </p:nvSpPr>
        <p:spPr>
          <a:xfrm>
            <a:off x="361156" y="3675937"/>
            <a:ext cx="8915400" cy="1370012"/>
          </a:xfrm>
          <a:prstGeom prst="rect">
            <a:avLst/>
          </a:prstGeom>
        </p:spPr>
        <p:txBody>
          <a:bodyPr vert="horz"/>
          <a:lstStyle>
            <a:lvl1pPr marL="0" indent="0">
              <a:buNone/>
              <a:defRPr sz="2800">
                <a:solidFill>
                  <a:schemeClr val="bg1"/>
                </a:solidFill>
                <a:latin typeface="Arial" panose="020B0604020202020204" pitchFamily="34" charset="0"/>
                <a:cs typeface="Arial" panose="020B0604020202020204" pitchFamily="34" charset="0"/>
              </a:defRPr>
            </a:lvl1pPr>
            <a:lvl2pPr marL="457200" indent="0">
              <a:buFontTx/>
              <a:buNone/>
              <a:defRPr>
                <a:latin typeface="Arial" panose="020B0604020202020204" pitchFamily="34" charset="0"/>
                <a:cs typeface="Arial" panose="020B0604020202020204" pitchFamily="34" charset="0"/>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93078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61188" y="441513"/>
            <a:ext cx="4454523" cy="1173773"/>
          </a:xfrm>
          <a:prstGeom prst="rect">
            <a:avLst/>
          </a:prstGeom>
        </p:spPr>
        <p:txBody>
          <a:bodyPr vert="horz"/>
          <a:lstStyle>
            <a:lvl1pPr algn="l">
              <a:defRPr sz="3200">
                <a:solidFill>
                  <a:srgbClr val="FFFFFF"/>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10" name="Text Placeholder 14"/>
          <p:cNvSpPr>
            <a:spLocks noGrp="1"/>
          </p:cNvSpPr>
          <p:nvPr>
            <p:ph type="body" sz="quarter" idx="10"/>
          </p:nvPr>
        </p:nvSpPr>
        <p:spPr>
          <a:xfrm>
            <a:off x="361156" y="1886039"/>
            <a:ext cx="4454554" cy="1370012"/>
          </a:xfrm>
          <a:prstGeom prst="rect">
            <a:avLst/>
          </a:prstGeom>
        </p:spPr>
        <p:txBody>
          <a:bodyPr vert="horz"/>
          <a:lstStyle>
            <a:lvl1pPr marL="0" indent="0">
              <a:buNone/>
              <a:defRPr sz="2000">
                <a:solidFill>
                  <a:srgbClr val="EF7622"/>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
        <p:nvSpPr>
          <p:cNvPr id="12" name="Text Placeholder 11"/>
          <p:cNvSpPr>
            <a:spLocks noGrp="1"/>
          </p:cNvSpPr>
          <p:nvPr>
            <p:ph type="body" sz="quarter" idx="11"/>
          </p:nvPr>
        </p:nvSpPr>
        <p:spPr>
          <a:xfrm>
            <a:off x="4923765" y="441326"/>
            <a:ext cx="4646877" cy="5095875"/>
          </a:xfrm>
          <a:prstGeom prst="rect">
            <a:avLst/>
          </a:prstGeom>
        </p:spPr>
        <p:txBody>
          <a:bodyPr vert="horz"/>
          <a:lstStyle>
            <a:lvl1pPr>
              <a:defRPr sz="1600">
                <a:solidFill>
                  <a:schemeClr val="bg1"/>
                </a:solidFill>
                <a:latin typeface="Arial" panose="020B0604020202020204" pitchFamily="34" charset="0"/>
                <a:cs typeface="Arial" panose="020B0604020202020204" pitchFamily="34" charset="0"/>
              </a:defRPr>
            </a:lvl1pPr>
            <a:lvl2pPr>
              <a:defRPr sz="1600">
                <a:solidFill>
                  <a:schemeClr val="bg1"/>
                </a:solidFill>
                <a:latin typeface="Arial" panose="020B0604020202020204" pitchFamily="34" charset="0"/>
                <a:cs typeface="Arial" panose="020B0604020202020204" pitchFamily="34" charset="0"/>
              </a:defRPr>
            </a:lvl2pPr>
            <a:lvl3pPr>
              <a:defRPr sz="1600">
                <a:solidFill>
                  <a:schemeClr val="bg1"/>
                </a:solidFill>
                <a:latin typeface="Arial" panose="020B0604020202020204" pitchFamily="34" charset="0"/>
                <a:cs typeface="Arial" panose="020B0604020202020204" pitchFamily="34" charset="0"/>
              </a:defRPr>
            </a:lvl3pPr>
            <a:lvl4pPr>
              <a:defRPr sz="1600">
                <a:solidFill>
                  <a:schemeClr val="bg1"/>
                </a:solidFill>
                <a:latin typeface="Arial" panose="020B0604020202020204" pitchFamily="34" charset="0"/>
                <a:cs typeface="Arial" panose="020B0604020202020204" pitchFamily="34" charset="0"/>
              </a:defRPr>
            </a:lvl4pPr>
            <a:lvl5pPr>
              <a:defRPr sz="1600">
                <a:solidFill>
                  <a:schemeClr val="bg1"/>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8653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itle 8"/>
          <p:cNvSpPr>
            <a:spLocks noGrp="1"/>
          </p:cNvSpPr>
          <p:nvPr>
            <p:ph type="title" hasCustomPrompt="1"/>
          </p:nvPr>
        </p:nvSpPr>
        <p:spPr>
          <a:xfrm>
            <a:off x="361188" y="441513"/>
            <a:ext cx="4454523" cy="1173773"/>
          </a:xfrm>
          <a:prstGeom prst="rect">
            <a:avLst/>
          </a:prstGeom>
        </p:spPr>
        <p:txBody>
          <a:bodyPr vert="horz"/>
          <a:lstStyle>
            <a:lvl1pPr algn="l">
              <a:defRPr sz="3200" b="1">
                <a:solidFill>
                  <a:srgbClr val="173963"/>
                </a:solidFill>
                <a:latin typeface="Arial" panose="020B0604020202020204" pitchFamily="34" charset="0"/>
                <a:cs typeface="Arial" panose="020B0604020202020204" pitchFamily="34" charset="0"/>
              </a:defRPr>
            </a:lvl1pPr>
          </a:lstStyle>
          <a:p>
            <a:r>
              <a:rPr lang="en-AU" dirty="0" smtClean="0"/>
              <a:t>Click to edit Master </a:t>
            </a:r>
            <a:br>
              <a:rPr lang="en-AU" dirty="0" smtClean="0"/>
            </a:br>
            <a:r>
              <a:rPr lang="en-AU" dirty="0" smtClean="0"/>
              <a:t>title style</a:t>
            </a:r>
            <a:endParaRPr lang="en-US" dirty="0"/>
          </a:p>
        </p:txBody>
      </p:sp>
      <p:sp>
        <p:nvSpPr>
          <p:cNvPr id="12" name="Text Placeholder 14"/>
          <p:cNvSpPr>
            <a:spLocks noGrp="1"/>
          </p:cNvSpPr>
          <p:nvPr>
            <p:ph type="body" sz="quarter" idx="10"/>
          </p:nvPr>
        </p:nvSpPr>
        <p:spPr>
          <a:xfrm>
            <a:off x="361156" y="1674382"/>
            <a:ext cx="4454554" cy="553599"/>
          </a:xfrm>
          <a:prstGeom prst="rect">
            <a:avLst/>
          </a:prstGeom>
        </p:spPr>
        <p:txBody>
          <a:bodyPr vert="horz"/>
          <a:lstStyle>
            <a:lvl1pPr marL="0" indent="0">
              <a:buNone/>
              <a:defRPr sz="2000">
                <a:solidFill>
                  <a:srgbClr val="EF7622"/>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
        <p:nvSpPr>
          <p:cNvPr id="13" name="Text Placeholder 11"/>
          <p:cNvSpPr>
            <a:spLocks noGrp="1"/>
          </p:cNvSpPr>
          <p:nvPr>
            <p:ph type="body" sz="quarter" idx="11"/>
          </p:nvPr>
        </p:nvSpPr>
        <p:spPr>
          <a:xfrm>
            <a:off x="361188" y="2304890"/>
            <a:ext cx="4454523" cy="3666097"/>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Picture Placeholder 14"/>
          <p:cNvSpPr>
            <a:spLocks noGrp="1"/>
          </p:cNvSpPr>
          <p:nvPr>
            <p:ph type="pic" sz="quarter" idx="12"/>
          </p:nvPr>
        </p:nvSpPr>
        <p:spPr>
          <a:xfrm>
            <a:off x="5045870" y="441326"/>
            <a:ext cx="4524772" cy="5529263"/>
          </a:xfrm>
          <a:prstGeom prst="rect">
            <a:avLst/>
          </a:prstGeom>
        </p:spPr>
        <p:txBody>
          <a:bodyPr vert="horz"/>
          <a:lstStyle>
            <a:lvl1pPr>
              <a:defRPr sz="2000">
                <a:solidFill>
                  <a:srgbClr val="173963"/>
                </a:solidFill>
                <a:latin typeface="Nexa Bold"/>
                <a:cs typeface="Nexa Bold"/>
              </a:defRPr>
            </a:lvl1pPr>
          </a:lstStyle>
          <a:p>
            <a:r>
              <a:rPr lang="en-US" dirty="0" smtClean="0"/>
              <a:t>Click icon to add picture</a:t>
            </a:r>
            <a:endParaRPr lang="en-US" dirty="0"/>
          </a:p>
        </p:txBody>
      </p:sp>
    </p:spTree>
    <p:extLst>
      <p:ext uri="{BB962C8B-B14F-4D97-AF65-F5344CB8AC3E}">
        <p14:creationId xmlns:p14="http://schemas.microsoft.com/office/powerpoint/2010/main" val="297100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a:solidFill>
                  <a:schemeClr val="bg1"/>
                </a:solidFill>
                <a:latin typeface="Nexa Bold"/>
                <a:cs typeface="Nexa Bold"/>
              </a:defRPr>
            </a:lvl1pPr>
          </a:lstStyle>
          <a:p>
            <a:r>
              <a:rPr lang="en-US" dirty="0" smtClean="0"/>
              <a:t>Click to edit Master title style</a:t>
            </a:r>
            <a:endParaRPr lang="en-US" dirty="0"/>
          </a:p>
        </p:txBody>
      </p:sp>
      <p:sp>
        <p:nvSpPr>
          <p:cNvPr id="12" name="Text Placeholder 14"/>
          <p:cNvSpPr>
            <a:spLocks noGrp="1"/>
          </p:cNvSpPr>
          <p:nvPr>
            <p:ph type="body" sz="quarter" idx="10"/>
          </p:nvPr>
        </p:nvSpPr>
        <p:spPr>
          <a:xfrm>
            <a:off x="361156" y="1317905"/>
            <a:ext cx="9185777" cy="553599"/>
          </a:xfrm>
          <a:prstGeom prst="rect">
            <a:avLst/>
          </a:prstGeom>
        </p:spPr>
        <p:txBody>
          <a:bodyPr vert="horz"/>
          <a:lstStyle>
            <a:lvl1pPr marL="0" indent="0">
              <a:buNone/>
              <a:defRPr sz="2000">
                <a:solidFill>
                  <a:srgbClr val="EF7622"/>
                </a:solidFill>
                <a:latin typeface="Nexa Bold"/>
                <a:cs typeface="Nexa Bold"/>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smtClean="0"/>
              <a:t>Click to edit Master text styles</a:t>
            </a:r>
          </a:p>
        </p:txBody>
      </p:sp>
      <p:sp>
        <p:nvSpPr>
          <p:cNvPr id="13" name="Text Placeholder 11"/>
          <p:cNvSpPr>
            <a:spLocks noGrp="1"/>
          </p:cNvSpPr>
          <p:nvPr>
            <p:ph type="body" sz="quarter" idx="11"/>
          </p:nvPr>
        </p:nvSpPr>
        <p:spPr>
          <a:xfrm>
            <a:off x="361188" y="1992972"/>
            <a:ext cx="9185746" cy="3922314"/>
          </a:xfrm>
          <a:prstGeom prst="rect">
            <a:avLst/>
          </a:prstGeom>
        </p:spPr>
        <p:txBody>
          <a:bodyPr vert="horz"/>
          <a:lstStyle>
            <a:lvl1pPr>
              <a:defRPr sz="1600">
                <a:solidFill>
                  <a:srgbClr val="173963"/>
                </a:solidFill>
                <a:latin typeface="Nexa Book"/>
                <a:cs typeface="Nexa Book"/>
              </a:defRPr>
            </a:lvl1pPr>
            <a:lvl2pPr>
              <a:defRPr sz="1600">
                <a:solidFill>
                  <a:srgbClr val="173963"/>
                </a:solidFill>
                <a:latin typeface="Nexa Book"/>
                <a:cs typeface="Nexa Book"/>
              </a:defRPr>
            </a:lvl2pPr>
            <a:lvl3pPr>
              <a:defRPr sz="1600">
                <a:solidFill>
                  <a:srgbClr val="173963"/>
                </a:solidFill>
                <a:latin typeface="Nexa Book"/>
                <a:cs typeface="Nexa Book"/>
              </a:defRPr>
            </a:lvl3pPr>
            <a:lvl4pPr>
              <a:defRPr sz="1600">
                <a:solidFill>
                  <a:srgbClr val="173963"/>
                </a:solidFill>
                <a:latin typeface="Nexa Book"/>
                <a:cs typeface="Nexa Book"/>
              </a:defRPr>
            </a:lvl4pPr>
            <a:lvl5pPr>
              <a:defRPr sz="1600">
                <a:solidFill>
                  <a:srgbClr val="173963"/>
                </a:solidFill>
                <a:latin typeface="Nexa Book"/>
                <a:cs typeface="Nexa Book"/>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31087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rgbClr val="173963"/>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2" name="Text Placeholder 14"/>
          <p:cNvSpPr>
            <a:spLocks noGrp="1"/>
          </p:cNvSpPr>
          <p:nvPr>
            <p:ph type="body" sz="quarter" idx="10"/>
          </p:nvPr>
        </p:nvSpPr>
        <p:spPr>
          <a:xfrm>
            <a:off x="361156" y="1317905"/>
            <a:ext cx="9185777" cy="553599"/>
          </a:xfrm>
          <a:prstGeom prst="rect">
            <a:avLst/>
          </a:prstGeom>
        </p:spPr>
        <p:txBody>
          <a:bodyPr vert="horz"/>
          <a:lstStyle>
            <a:lvl1pPr marL="0" indent="0">
              <a:buNone/>
              <a:defRPr sz="2000">
                <a:solidFill>
                  <a:srgbClr val="EF7622"/>
                </a:solidFill>
                <a:latin typeface="Arial" panose="020B0604020202020204" pitchFamily="34" charset="0"/>
                <a:cs typeface="Arial" panose="020B0604020202020204" pitchFamily="34" charset="0"/>
              </a:defRPr>
            </a:lvl1pPr>
            <a:lvl2pPr marL="457200" indent="0">
              <a:buFontTx/>
              <a:buNone/>
              <a:defRPr/>
            </a:lvl2pPr>
            <a:lvl4pPr marL="0" indent="0" algn="l">
              <a:buFontTx/>
              <a:buNone/>
              <a:defRPr sz="2000">
                <a:solidFill>
                  <a:schemeClr val="bg1"/>
                </a:solidFill>
                <a:latin typeface="Nexa Book"/>
                <a:cs typeface="Nexa Book"/>
              </a:defRPr>
            </a:lvl4pPr>
          </a:lstStyle>
          <a:p>
            <a:pPr lvl="0"/>
            <a:r>
              <a:rPr lang="en-US" dirty="0" smtClean="0"/>
              <a:t>Click to edit Master text styles</a:t>
            </a:r>
          </a:p>
        </p:txBody>
      </p:sp>
      <p:sp>
        <p:nvSpPr>
          <p:cNvPr id="13" name="Text Placeholder 11"/>
          <p:cNvSpPr>
            <a:spLocks noGrp="1"/>
          </p:cNvSpPr>
          <p:nvPr>
            <p:ph type="body" sz="quarter" idx="11"/>
          </p:nvPr>
        </p:nvSpPr>
        <p:spPr>
          <a:xfrm>
            <a:off x="361188" y="1992972"/>
            <a:ext cx="9185746" cy="1917132"/>
          </a:xfrm>
          <a:prstGeom prst="rect">
            <a:avLst/>
          </a:prstGeom>
        </p:spPr>
        <p:txBody>
          <a:bodyPr vert="horz" numCol="2"/>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marL="1828800" indent="0">
              <a:buNone/>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hart Placeholder 14"/>
          <p:cNvSpPr>
            <a:spLocks noGrp="1"/>
          </p:cNvSpPr>
          <p:nvPr>
            <p:ph type="chart" sz="quarter" idx="12"/>
          </p:nvPr>
        </p:nvSpPr>
        <p:spPr>
          <a:xfrm>
            <a:off x="361156" y="4065588"/>
            <a:ext cx="4237567" cy="1771650"/>
          </a:xfrm>
          <a:prstGeom prst="rect">
            <a:avLst/>
          </a:prstGeom>
        </p:spPr>
        <p:txBody>
          <a:bodyPr vert="horz"/>
          <a:lstStyle>
            <a:lvl1pPr>
              <a:defRPr sz="2000">
                <a:solidFill>
                  <a:srgbClr val="173963"/>
                </a:solidFill>
                <a:latin typeface="Arial" panose="020B0604020202020204" pitchFamily="34" charset="0"/>
                <a:cs typeface="Arial" panose="020B0604020202020204" pitchFamily="34" charset="0"/>
              </a:defRPr>
            </a:lvl1pPr>
          </a:lstStyle>
          <a:p>
            <a:r>
              <a:rPr lang="en-US" dirty="0" smtClean="0"/>
              <a:t>Click icon to add chart</a:t>
            </a:r>
            <a:endParaRPr lang="en-US" dirty="0"/>
          </a:p>
        </p:txBody>
      </p:sp>
      <p:sp>
        <p:nvSpPr>
          <p:cNvPr id="16" name="Chart Placeholder 14"/>
          <p:cNvSpPr>
            <a:spLocks noGrp="1"/>
          </p:cNvSpPr>
          <p:nvPr>
            <p:ph type="chart" sz="quarter" idx="13"/>
          </p:nvPr>
        </p:nvSpPr>
        <p:spPr>
          <a:xfrm>
            <a:off x="5309366" y="4065588"/>
            <a:ext cx="4237567" cy="1771650"/>
          </a:xfrm>
          <a:prstGeom prst="rect">
            <a:avLst/>
          </a:prstGeom>
        </p:spPr>
        <p:txBody>
          <a:bodyPr vert="horz"/>
          <a:lstStyle>
            <a:lvl1pPr>
              <a:defRPr sz="2000">
                <a:solidFill>
                  <a:srgbClr val="173963"/>
                </a:solidFill>
                <a:latin typeface="Arial" panose="020B0604020202020204" pitchFamily="34" charset="0"/>
                <a:cs typeface="Arial" panose="020B0604020202020204" pitchFamily="34" charset="0"/>
              </a:defRPr>
            </a:lvl1pPr>
          </a:lstStyle>
          <a:p>
            <a:r>
              <a:rPr lang="en-US" dirty="0" smtClean="0"/>
              <a:t>Click icon to add chart</a:t>
            </a:r>
            <a:endParaRPr lang="en-US" dirty="0"/>
          </a:p>
        </p:txBody>
      </p:sp>
    </p:spTree>
    <p:extLst>
      <p:ext uri="{BB962C8B-B14F-4D97-AF65-F5344CB8AC3E}">
        <p14:creationId xmlns:p14="http://schemas.microsoft.com/office/powerpoint/2010/main" val="1788424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3625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prstClr val="white"/>
              </a:solidFill>
            </a:endParaRPr>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97473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5" name="Rectangle 4"/>
          <p:cNvSpPr/>
          <p:nvPr userDrawn="1"/>
        </p:nvSpPr>
        <p:spPr>
          <a:xfrm>
            <a:off x="-1863" y="332656"/>
            <a:ext cx="9906000" cy="900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11" name="Title 8"/>
          <p:cNvSpPr>
            <a:spLocks noGrp="1"/>
          </p:cNvSpPr>
          <p:nvPr>
            <p:ph type="title"/>
          </p:nvPr>
        </p:nvSpPr>
        <p:spPr>
          <a:xfrm>
            <a:off x="361188" y="441513"/>
            <a:ext cx="9185746" cy="761597"/>
          </a:xfrm>
          <a:prstGeom prst="rect">
            <a:avLst/>
          </a:prstGeom>
        </p:spPr>
        <p:txBody>
          <a:bodyPr vert="horz"/>
          <a:lstStyle>
            <a:lvl1pPr algn="l">
              <a:defRPr sz="3200" b="1">
                <a:solidFill>
                  <a:schemeClr val="bg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13" name="Text Placeholder 11"/>
          <p:cNvSpPr>
            <a:spLocks noGrp="1"/>
          </p:cNvSpPr>
          <p:nvPr>
            <p:ph type="body" sz="quarter" idx="11"/>
          </p:nvPr>
        </p:nvSpPr>
        <p:spPr>
          <a:xfrm>
            <a:off x="361188" y="1412776"/>
            <a:ext cx="9185746" cy="4502510"/>
          </a:xfrm>
          <a:prstGeom prst="rect">
            <a:avLst/>
          </a:prstGeom>
        </p:spPr>
        <p:txBody>
          <a:bodyPr vert="horz"/>
          <a:lstStyle>
            <a:lvl1pPr>
              <a:defRPr sz="1600">
                <a:solidFill>
                  <a:srgbClr val="173963"/>
                </a:solidFill>
                <a:latin typeface="Arial" panose="020B0604020202020204" pitchFamily="34" charset="0"/>
                <a:cs typeface="Arial" panose="020B0604020202020204" pitchFamily="34" charset="0"/>
              </a:defRPr>
            </a:lvl1pPr>
            <a:lvl2pPr>
              <a:defRPr sz="1600">
                <a:solidFill>
                  <a:srgbClr val="173963"/>
                </a:solidFill>
                <a:latin typeface="Arial" panose="020B0604020202020204" pitchFamily="34" charset="0"/>
                <a:cs typeface="Arial" panose="020B0604020202020204" pitchFamily="34" charset="0"/>
              </a:defRPr>
            </a:lvl2pPr>
            <a:lvl3pPr>
              <a:defRPr sz="1600">
                <a:solidFill>
                  <a:srgbClr val="173963"/>
                </a:solidFill>
                <a:latin typeface="Arial" panose="020B0604020202020204" pitchFamily="34" charset="0"/>
                <a:cs typeface="Arial" panose="020B0604020202020204" pitchFamily="34" charset="0"/>
              </a:defRPr>
            </a:lvl3pPr>
            <a:lvl4pPr>
              <a:defRPr sz="1600">
                <a:solidFill>
                  <a:srgbClr val="173963"/>
                </a:solidFill>
                <a:latin typeface="Arial" panose="020B0604020202020204" pitchFamily="34" charset="0"/>
                <a:cs typeface="Arial" panose="020B0604020202020204" pitchFamily="34" charset="0"/>
              </a:defRPr>
            </a:lvl4pPr>
            <a:lvl5pPr>
              <a:defRPr sz="1600">
                <a:solidFill>
                  <a:srgbClr val="173963"/>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230642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2.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30575" y="404800"/>
            <a:ext cx="8775425" cy="1224000"/>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4" name="Right Triangle 3"/>
          <p:cNvSpPr/>
          <p:nvPr userDrawn="1"/>
        </p:nvSpPr>
        <p:spPr>
          <a:xfrm>
            <a:off x="2924775" y="260648"/>
            <a:ext cx="1092121" cy="1440160"/>
          </a:xfrm>
          <a:prstGeom prst="r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38272" y="338783"/>
            <a:ext cx="2764512" cy="1368152"/>
          </a:xfrm>
          <a:prstGeom prst="rect">
            <a:avLst/>
          </a:prstGeom>
        </p:spPr>
      </p:pic>
    </p:spTree>
    <p:extLst>
      <p:ext uri="{BB962C8B-B14F-4D97-AF65-F5344CB8AC3E}">
        <p14:creationId xmlns:p14="http://schemas.microsoft.com/office/powerpoint/2010/main" val="2982228789"/>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141170_Meridain Agriculture Powerpoint Presentation_BACKGROUND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 y="0"/>
            <a:ext cx="9906000" cy="6858000"/>
          </a:xfrm>
          <a:prstGeom prst="rect">
            <a:avLst/>
          </a:prstGeom>
        </p:spPr>
      </p:pic>
    </p:spTree>
    <p:extLst>
      <p:ext uri="{BB962C8B-B14F-4D97-AF65-F5344CB8AC3E}">
        <p14:creationId xmlns:p14="http://schemas.microsoft.com/office/powerpoint/2010/main" val="3503176506"/>
      </p:ext>
    </p:extLst>
  </p:cSld>
  <p:clrMap bg1="lt1" tx1="dk1" bg2="lt2" tx2="dk2" accent1="accent1" accent2="accent2" accent3="accent3" accent4="accent4" accent5="accent5" accent6="accent6" hlink="hlink" folHlink="folHlink"/>
  <p:sldLayoutIdLst>
    <p:sldLayoutId id="2147483663" r:id="rId1"/>
    <p:sldLayoutId id="2147483664"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4013893"/>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75" r:id="rId4"/>
    <p:sldLayoutId id="2147483677" r:id="rId5"/>
    <p:sldLayoutId id="2147483678" r:id="rId6"/>
    <p:sldLayoutId id="2147483684" r:id="rId7"/>
    <p:sldLayoutId id="2147483688"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Rectangle 2"/>
          <p:cNvSpPr/>
          <p:nvPr userDrawn="1"/>
        </p:nvSpPr>
        <p:spPr>
          <a:xfrm>
            <a:off x="1130575" y="332656"/>
            <a:ext cx="8775425" cy="1296144"/>
          </a:xfrm>
          <a:prstGeom prst="rect">
            <a:avLst/>
          </a:prstGeom>
          <a:solidFill>
            <a:srgbClr val="1739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4471" y="332656"/>
            <a:ext cx="2764512" cy="1296144"/>
          </a:xfrm>
          <a:prstGeom prst="rect">
            <a:avLst/>
          </a:prstGeom>
        </p:spPr>
      </p:pic>
      <p:sp>
        <p:nvSpPr>
          <p:cNvPr id="5" name="Right Triangle 4"/>
          <p:cNvSpPr/>
          <p:nvPr userDrawn="1"/>
        </p:nvSpPr>
        <p:spPr>
          <a:xfrm>
            <a:off x="2958982" y="332656"/>
            <a:ext cx="979905" cy="1296144"/>
          </a:xfrm>
          <a:prstGeom prst="rtTriangl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6" name="Rectangle 5"/>
          <p:cNvSpPr/>
          <p:nvPr userDrawn="1"/>
        </p:nvSpPr>
        <p:spPr>
          <a:xfrm>
            <a:off x="0" y="6165304"/>
            <a:ext cx="9906000" cy="504056"/>
          </a:xfrm>
          <a:prstGeom prst="rect">
            <a:avLst/>
          </a:prstGeom>
          <a:solidFill>
            <a:srgbClr val="EF76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solidFill>
                <a:srgbClr val="EF7622"/>
              </a:solidFill>
            </a:endParaRPr>
          </a:p>
        </p:txBody>
      </p:sp>
      <p:sp>
        <p:nvSpPr>
          <p:cNvPr id="8" name="TextBox 7"/>
          <p:cNvSpPr txBox="1"/>
          <p:nvPr userDrawn="1"/>
        </p:nvSpPr>
        <p:spPr>
          <a:xfrm>
            <a:off x="0" y="6237312"/>
            <a:ext cx="9906000" cy="369332"/>
          </a:xfrm>
          <a:prstGeom prst="rect">
            <a:avLst/>
          </a:prstGeom>
          <a:noFill/>
        </p:spPr>
        <p:txBody>
          <a:bodyPr wrap="square" rtlCol="0">
            <a:spAutoFit/>
          </a:bodyPr>
          <a:lstStyle/>
          <a:p>
            <a:pPr algn="ctr"/>
            <a:r>
              <a:rPr lang="en-AU" dirty="0" smtClean="0">
                <a:solidFill>
                  <a:schemeClr val="bg1"/>
                </a:solidFill>
                <a:latin typeface="Arial" panose="020B0604020202020204" pitchFamily="34" charset="0"/>
                <a:cs typeface="Arial" panose="020B0604020202020204" pitchFamily="34" charset="0"/>
              </a:rPr>
              <a:t>p:</a:t>
            </a:r>
            <a:r>
              <a:rPr lang="en-AU" baseline="0" dirty="0" smtClean="0">
                <a:solidFill>
                  <a:schemeClr val="bg1"/>
                </a:solidFill>
                <a:latin typeface="Arial" panose="020B0604020202020204" pitchFamily="34" charset="0"/>
                <a:cs typeface="Arial" panose="020B0604020202020204" pitchFamily="34" charset="0"/>
              </a:rPr>
              <a:t> 03 5341 6100    I    e: info@meridian-ag.com.au    I    www.meridian-ag.com.au</a:t>
            </a:r>
            <a:endParaRPr lang="en-AU"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4633368"/>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907516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8355" y="548680"/>
            <a:ext cx="6825208" cy="1008112"/>
          </a:xfrm>
        </p:spPr>
        <p:txBody>
          <a:bodyPr/>
          <a:lstStyle/>
          <a:p>
            <a:pPr algn="ctr">
              <a:spcAft>
                <a:spcPts val="1200"/>
              </a:spcAft>
            </a:pPr>
            <a:r>
              <a:rPr lang="en-AU" sz="2400" b="1" i="1" dirty="0" smtClean="0"/>
              <a:t>Risk Management in a changing climate</a:t>
            </a:r>
            <a:endParaRPr lang="en-AU" sz="2400" b="1"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b="18406"/>
          <a:stretch/>
        </p:blipFill>
        <p:spPr>
          <a:xfrm>
            <a:off x="2100422" y="1788448"/>
            <a:ext cx="5705159" cy="2864688"/>
          </a:xfrm>
          <a:prstGeom prst="rect">
            <a:avLst/>
          </a:prstGeom>
        </p:spPr>
      </p:pic>
      <p:sp>
        <p:nvSpPr>
          <p:cNvPr id="3" name="Subtitle 2"/>
          <p:cNvSpPr>
            <a:spLocks noGrp="1"/>
          </p:cNvSpPr>
          <p:nvPr>
            <p:ph type="body" sz="quarter" idx="10"/>
          </p:nvPr>
        </p:nvSpPr>
        <p:spPr>
          <a:xfrm>
            <a:off x="1420821" y="4764732"/>
            <a:ext cx="6942771" cy="464468"/>
          </a:xfrm>
        </p:spPr>
        <p:txBody>
          <a:bodyPr/>
          <a:lstStyle/>
          <a:p>
            <a:pPr algn="ctr"/>
            <a:r>
              <a:rPr lang="en-AU" sz="1600" b="1" dirty="0" smtClean="0">
                <a:solidFill>
                  <a:srgbClr val="173963"/>
                </a:solidFill>
                <a:latin typeface="Arial" panose="020B0604020202020204" pitchFamily="34" charset="0"/>
                <a:cs typeface="Arial" panose="020B0604020202020204" pitchFamily="34" charset="0"/>
              </a:rPr>
              <a:t>Paul Blackshaw, Farm Business Advisor</a:t>
            </a:r>
          </a:p>
          <a:p>
            <a:pPr algn="ctr"/>
            <a:r>
              <a:rPr lang="en-AU" sz="1600" b="1" dirty="0" smtClean="0">
                <a:solidFill>
                  <a:srgbClr val="173963"/>
                </a:solidFill>
                <a:latin typeface="Arial" panose="020B0604020202020204" pitchFamily="34" charset="0"/>
                <a:cs typeface="Arial" panose="020B0604020202020204" pitchFamily="34" charset="0"/>
              </a:rPr>
              <a:t>Meridian Agriculture</a:t>
            </a:r>
          </a:p>
          <a:p>
            <a:pPr algn="ctr"/>
            <a:r>
              <a:rPr lang="en-AU" sz="1600" b="1" dirty="0" smtClean="0">
                <a:solidFill>
                  <a:srgbClr val="173963"/>
                </a:solidFill>
                <a:latin typeface="Arial" panose="020B0604020202020204" pitchFamily="34" charset="0"/>
                <a:cs typeface="Arial" panose="020B0604020202020204" pitchFamily="34" charset="0"/>
              </a:rPr>
              <a:t>Rutherglen Vic </a:t>
            </a:r>
          </a:p>
          <a:p>
            <a:pPr algn="ctr"/>
            <a:endParaRPr lang="en-AU" sz="1600" b="1" dirty="0">
              <a:solidFill>
                <a:srgbClr val="173963"/>
              </a:solidFill>
              <a:latin typeface="Arial" panose="020B0604020202020204" pitchFamily="34" charset="0"/>
              <a:cs typeface="Arial" panose="020B0604020202020204" pitchFamily="34" charset="0"/>
            </a:endParaRPr>
          </a:p>
          <a:p>
            <a:pPr algn="ctr"/>
            <a:r>
              <a:rPr lang="en-AU" sz="1600" b="1" dirty="0" err="1" smtClean="0">
                <a:solidFill>
                  <a:srgbClr val="173963"/>
                </a:solidFill>
                <a:latin typeface="Arial" panose="020B0604020202020204" pitchFamily="34" charset="0"/>
                <a:cs typeface="Arial" panose="020B0604020202020204" pitchFamily="34" charset="0"/>
              </a:rPr>
              <a:t>Ph</a:t>
            </a:r>
            <a:r>
              <a:rPr lang="en-AU" sz="1600" b="1" dirty="0" smtClean="0">
                <a:solidFill>
                  <a:srgbClr val="173963"/>
                </a:solidFill>
                <a:latin typeface="Arial" panose="020B0604020202020204" pitchFamily="34" charset="0"/>
                <a:cs typeface="Arial" panose="020B0604020202020204" pitchFamily="34" charset="0"/>
              </a:rPr>
              <a:t> 0427 546 643</a:t>
            </a:r>
          </a:p>
          <a:p>
            <a:pPr algn="ctr"/>
            <a:r>
              <a:rPr lang="en-AU" sz="1600" b="1" dirty="0" smtClean="0">
                <a:solidFill>
                  <a:srgbClr val="173963"/>
                </a:solidFill>
                <a:latin typeface="Arial" panose="020B0604020202020204" pitchFamily="34" charset="0"/>
                <a:cs typeface="Arial" panose="020B0604020202020204" pitchFamily="34" charset="0"/>
              </a:rPr>
              <a:t>Email pblackshaw@meridian-ag.com.au</a:t>
            </a:r>
            <a:endParaRPr lang="en-AU" sz="1600" b="1" dirty="0">
              <a:solidFill>
                <a:srgbClr val="17396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80939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a:t>
            </a:r>
            <a:r>
              <a:rPr lang="en-AU" dirty="0" smtClean="0"/>
              <a:t>already happening</a:t>
            </a:r>
            <a:endParaRPr lang="en-AU" dirty="0"/>
          </a:p>
        </p:txBody>
      </p:sp>
      <p:sp>
        <p:nvSpPr>
          <p:cNvPr id="6" name="Text Placeholder 5"/>
          <p:cNvSpPr>
            <a:spLocks noGrp="1"/>
          </p:cNvSpPr>
          <p:nvPr>
            <p:ph type="body" sz="quarter" idx="11"/>
          </p:nvPr>
        </p:nvSpPr>
        <p:spPr/>
        <p:txBody>
          <a:bodyPr/>
          <a:lstStyle/>
          <a:p>
            <a:r>
              <a:rPr lang="en-AU" sz="2400" dirty="0" smtClean="0"/>
              <a:t>New plant varieties (crop and pasture)</a:t>
            </a:r>
          </a:p>
          <a:p>
            <a:pPr lvl="1"/>
            <a:r>
              <a:rPr lang="en-AU" sz="2400" dirty="0" smtClean="0"/>
              <a:t>Shorter growing </a:t>
            </a:r>
            <a:r>
              <a:rPr lang="en-AU" sz="2400" dirty="0" smtClean="0"/>
              <a:t>season</a:t>
            </a:r>
          </a:p>
          <a:p>
            <a:pPr lvl="1"/>
            <a:r>
              <a:rPr lang="en-AU" sz="2400" dirty="0" smtClean="0"/>
              <a:t>Varying sowing dates</a:t>
            </a:r>
            <a:endParaRPr lang="en-AU" sz="2400" dirty="0" smtClean="0"/>
          </a:p>
          <a:p>
            <a:pPr lvl="1"/>
            <a:r>
              <a:rPr lang="en-AU" sz="2400" dirty="0" smtClean="0"/>
              <a:t>More efficient use of water and nutrient</a:t>
            </a:r>
          </a:p>
          <a:p>
            <a:r>
              <a:rPr lang="en-AU" sz="2400" dirty="0" smtClean="0"/>
              <a:t>Changing livestock systems</a:t>
            </a:r>
          </a:p>
          <a:p>
            <a:pPr lvl="1" indent="-342900"/>
            <a:r>
              <a:rPr lang="en-AU" sz="2400" dirty="0" smtClean="0"/>
              <a:t>Moving calving/lambing patterns</a:t>
            </a:r>
          </a:p>
          <a:p>
            <a:pPr lvl="1" indent="-342900"/>
            <a:r>
              <a:rPr lang="en-AU" sz="2400" dirty="0" smtClean="0"/>
              <a:t>Changing breed</a:t>
            </a:r>
          </a:p>
          <a:p>
            <a:r>
              <a:rPr lang="en-AU" sz="2400" dirty="0"/>
              <a:t>Insurance</a:t>
            </a:r>
          </a:p>
          <a:p>
            <a:pPr lvl="1"/>
            <a:r>
              <a:rPr lang="en-AU" sz="2400" dirty="0"/>
              <a:t>Acknowledging more storms and sudden events</a:t>
            </a:r>
          </a:p>
          <a:p>
            <a:pPr lvl="1"/>
            <a:r>
              <a:rPr lang="en-AU" sz="2400" dirty="0"/>
              <a:t>Multi peril crop insurance</a:t>
            </a:r>
          </a:p>
          <a:p>
            <a:endParaRPr lang="en-AU" sz="2400" dirty="0" smtClean="0"/>
          </a:p>
          <a:p>
            <a:endParaRPr lang="en-AU" sz="2400" dirty="0"/>
          </a:p>
          <a:p>
            <a:endParaRPr lang="en-AU" sz="2400" dirty="0"/>
          </a:p>
        </p:txBody>
      </p:sp>
    </p:spTree>
    <p:extLst>
      <p:ext uri="{BB962C8B-B14F-4D97-AF65-F5344CB8AC3E}">
        <p14:creationId xmlns:p14="http://schemas.microsoft.com/office/powerpoint/2010/main" val="1241948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a:t>
            </a:r>
            <a:r>
              <a:rPr lang="en-AU" dirty="0" smtClean="0"/>
              <a:t>already happening</a:t>
            </a:r>
            <a:endParaRPr lang="en-AU" dirty="0"/>
          </a:p>
        </p:txBody>
      </p:sp>
      <p:sp>
        <p:nvSpPr>
          <p:cNvPr id="6" name="Text Placeholder 5"/>
          <p:cNvSpPr>
            <a:spLocks noGrp="1"/>
          </p:cNvSpPr>
          <p:nvPr>
            <p:ph type="body" sz="quarter" idx="11"/>
          </p:nvPr>
        </p:nvSpPr>
        <p:spPr/>
        <p:txBody>
          <a:bodyPr/>
          <a:lstStyle/>
          <a:p>
            <a:r>
              <a:rPr lang="en-AU" sz="2400" dirty="0" smtClean="0"/>
              <a:t>Sound </a:t>
            </a:r>
            <a:r>
              <a:rPr lang="en-AU" sz="2400" dirty="0" smtClean="0"/>
              <a:t>financial management</a:t>
            </a:r>
          </a:p>
          <a:p>
            <a:pPr lvl="1"/>
            <a:r>
              <a:rPr lang="en-AU" sz="2400" dirty="0" smtClean="0"/>
              <a:t>Being financially prepared for impacts to </a:t>
            </a:r>
            <a:r>
              <a:rPr lang="en-AU" sz="2400" dirty="0" smtClean="0"/>
              <a:t>business</a:t>
            </a:r>
          </a:p>
          <a:p>
            <a:pPr lvl="1"/>
            <a:r>
              <a:rPr lang="en-AU" sz="2400" dirty="0" smtClean="0"/>
              <a:t>Budgets, sensitivity analysis</a:t>
            </a:r>
            <a:endParaRPr lang="en-AU" sz="2400" dirty="0" smtClean="0"/>
          </a:p>
          <a:p>
            <a:pPr lvl="1"/>
            <a:r>
              <a:rPr lang="en-AU" sz="2400" dirty="0" smtClean="0"/>
              <a:t>Resilience</a:t>
            </a:r>
          </a:p>
          <a:p>
            <a:pPr lvl="1"/>
            <a:r>
              <a:rPr lang="en-AU" sz="2400" dirty="0" smtClean="0"/>
              <a:t>Farm management deposits (FMD’s)</a:t>
            </a:r>
            <a:endParaRPr lang="en-AU" sz="2400" dirty="0" smtClean="0"/>
          </a:p>
          <a:p>
            <a:r>
              <a:rPr lang="en-AU" sz="2400" dirty="0" smtClean="0"/>
              <a:t>Improvements </a:t>
            </a:r>
            <a:r>
              <a:rPr lang="en-AU" sz="2400" dirty="0"/>
              <a:t>in technology</a:t>
            </a:r>
          </a:p>
          <a:p>
            <a:pPr lvl="1"/>
            <a:r>
              <a:rPr lang="en-AU" sz="2400" dirty="0"/>
              <a:t>GPS – reducing spray area</a:t>
            </a:r>
          </a:p>
          <a:p>
            <a:pPr lvl="1"/>
            <a:r>
              <a:rPr lang="en-AU" sz="2400" dirty="0"/>
              <a:t>Fuel efficient machinery</a:t>
            </a:r>
          </a:p>
          <a:p>
            <a:pPr lvl="1"/>
            <a:r>
              <a:rPr lang="en-AU" sz="2400" dirty="0"/>
              <a:t>Control traffic</a:t>
            </a:r>
          </a:p>
          <a:p>
            <a:pPr lvl="1"/>
            <a:r>
              <a:rPr lang="en-AU" sz="2400" dirty="0"/>
              <a:t>Minimum till</a:t>
            </a:r>
          </a:p>
          <a:p>
            <a:pPr lvl="1"/>
            <a:r>
              <a:rPr lang="en-AU" sz="2400" dirty="0"/>
              <a:t>Weather forecasting??</a:t>
            </a:r>
          </a:p>
          <a:p>
            <a:pPr lvl="1"/>
            <a:endParaRPr lang="en-AU" sz="2400" dirty="0" smtClean="0"/>
          </a:p>
          <a:p>
            <a:endParaRPr lang="en-AU" sz="2400" dirty="0" smtClean="0"/>
          </a:p>
          <a:p>
            <a:endParaRPr lang="en-AU" sz="2400" dirty="0"/>
          </a:p>
          <a:p>
            <a:endParaRPr lang="en-AU" sz="2400" dirty="0"/>
          </a:p>
        </p:txBody>
      </p:sp>
    </p:spTree>
    <p:extLst>
      <p:ext uri="{BB962C8B-B14F-4D97-AF65-F5344CB8AC3E}">
        <p14:creationId xmlns:p14="http://schemas.microsoft.com/office/powerpoint/2010/main" val="2947301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a:t>
            </a:r>
            <a:r>
              <a:rPr lang="en-AU" dirty="0" smtClean="0"/>
              <a:t>already happening</a:t>
            </a:r>
            <a:endParaRPr lang="en-AU" dirty="0"/>
          </a:p>
        </p:txBody>
      </p:sp>
      <p:sp>
        <p:nvSpPr>
          <p:cNvPr id="6" name="Text Placeholder 5"/>
          <p:cNvSpPr>
            <a:spLocks noGrp="1"/>
          </p:cNvSpPr>
          <p:nvPr>
            <p:ph type="body" sz="quarter" idx="11"/>
          </p:nvPr>
        </p:nvSpPr>
        <p:spPr/>
        <p:txBody>
          <a:bodyPr/>
          <a:lstStyle/>
          <a:p>
            <a:r>
              <a:rPr lang="en-AU" sz="2400" dirty="0" smtClean="0"/>
              <a:t>Increased consciousness of land repair/conservation</a:t>
            </a:r>
          </a:p>
          <a:p>
            <a:pPr lvl="1"/>
            <a:r>
              <a:rPr lang="en-AU" sz="2400" dirty="0" smtClean="0"/>
              <a:t>Photo point on property with GPS reference to measure what's happening</a:t>
            </a:r>
          </a:p>
          <a:p>
            <a:pPr lvl="1"/>
            <a:r>
              <a:rPr lang="en-AU" sz="2400" dirty="0" smtClean="0"/>
              <a:t>More efficient use of water and nutrient</a:t>
            </a:r>
          </a:p>
          <a:p>
            <a:r>
              <a:rPr lang="en-AU" sz="2400" dirty="0" smtClean="0"/>
              <a:t>Biodiversity</a:t>
            </a:r>
            <a:endParaRPr lang="en-AU" sz="2400" dirty="0" smtClean="0"/>
          </a:p>
          <a:p>
            <a:pPr lvl="1"/>
            <a:r>
              <a:rPr lang="en-AU" sz="2400" dirty="0" smtClean="0"/>
              <a:t>How to measure impact on profitability or production?</a:t>
            </a:r>
            <a:r>
              <a:rPr lang="en-AU" sz="2400" dirty="0" smtClean="0"/>
              <a:t> </a:t>
            </a:r>
            <a:endParaRPr lang="en-AU" sz="2400" dirty="0" smtClean="0"/>
          </a:p>
          <a:p>
            <a:pPr lvl="1"/>
            <a:r>
              <a:rPr lang="en-AU" sz="2400" dirty="0" smtClean="0"/>
              <a:t>Where is it – crop, pastures, </a:t>
            </a:r>
            <a:r>
              <a:rPr lang="en-AU" sz="2400" dirty="0" smtClean="0"/>
              <a:t>shelterbelts, dedicated area</a:t>
            </a:r>
            <a:endParaRPr lang="en-AU" sz="2400" dirty="0" smtClean="0"/>
          </a:p>
          <a:p>
            <a:pPr lvl="1"/>
            <a:r>
              <a:rPr lang="en-AU" sz="2400" dirty="0" smtClean="0"/>
              <a:t>How do you value (Pollination)</a:t>
            </a:r>
          </a:p>
          <a:p>
            <a:endParaRPr lang="en-AU" sz="2400" dirty="0" smtClean="0"/>
          </a:p>
          <a:p>
            <a:endParaRPr lang="en-AU" sz="2400" dirty="0"/>
          </a:p>
          <a:p>
            <a:endParaRPr lang="en-AU" sz="2400" dirty="0"/>
          </a:p>
        </p:txBody>
      </p:sp>
    </p:spTree>
    <p:extLst>
      <p:ext uri="{BB962C8B-B14F-4D97-AF65-F5344CB8AC3E}">
        <p14:creationId xmlns:p14="http://schemas.microsoft.com/office/powerpoint/2010/main" val="4180074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Arial" panose="020B0604020202020204" pitchFamily="34" charset="0"/>
                <a:cs typeface="Arial" panose="020B0604020202020204" pitchFamily="34" charset="0"/>
              </a:rPr>
              <a:t>Management and measurement</a:t>
            </a:r>
            <a:endParaRPr lang="en-AU" dirty="0"/>
          </a:p>
        </p:txBody>
      </p:sp>
      <p:sp>
        <p:nvSpPr>
          <p:cNvPr id="4" name="Text Placeholder 3"/>
          <p:cNvSpPr>
            <a:spLocks noGrp="1"/>
          </p:cNvSpPr>
          <p:nvPr>
            <p:ph type="body" sz="quarter" idx="11"/>
          </p:nvPr>
        </p:nvSpPr>
        <p:spPr>
          <a:xfrm>
            <a:off x="272480" y="1412776"/>
            <a:ext cx="9361039" cy="4502510"/>
          </a:xfrm>
        </p:spPr>
        <p:txBody>
          <a:bodyPr/>
          <a:lstStyle/>
          <a:p>
            <a:pPr marL="0" indent="0">
              <a:buNone/>
            </a:pPr>
            <a:r>
              <a:rPr lang="en-AU" sz="2400" dirty="0" smtClean="0">
                <a:latin typeface="Arial" panose="020B0604020202020204" pitchFamily="34" charset="0"/>
                <a:cs typeface="Arial" panose="020B0604020202020204" pitchFamily="34" charset="0"/>
              </a:rPr>
              <a:t>“Measurement is the first step that leads to control and eventually to improvement. If you can’t measure something, you can’t understand it. If you can’t understand it you can’t control it. If you can’t control it, you can’t improve it” </a:t>
            </a:r>
          </a:p>
          <a:p>
            <a:pPr marL="0" indent="0">
              <a:buNone/>
            </a:pPr>
            <a:r>
              <a:rPr lang="en-AU" sz="2400" i="1" dirty="0" smtClean="0"/>
              <a:t>H. James Harrington – International performance improvement guru</a:t>
            </a:r>
          </a:p>
          <a:p>
            <a:pPr marL="0" indent="0">
              <a:buNone/>
            </a:pPr>
            <a:r>
              <a:rPr lang="en-AU" sz="2400" dirty="0" smtClean="0">
                <a:latin typeface="Arial" panose="020B0604020202020204" pitchFamily="34" charset="0"/>
                <a:cs typeface="Arial" panose="020B0604020202020204" pitchFamily="34" charset="0"/>
              </a:rPr>
              <a:t> </a:t>
            </a:r>
          </a:p>
          <a:p>
            <a:pPr marL="0" indent="0">
              <a:buNone/>
            </a:pPr>
            <a:r>
              <a:rPr lang="en-AU" sz="2400" dirty="0" smtClean="0"/>
              <a:t>An honest and forensic analysis of you own business is important to signpost areas than warrant further investigation. </a:t>
            </a:r>
          </a:p>
          <a:p>
            <a:pPr marL="0" indent="0">
              <a:buNone/>
            </a:pPr>
            <a:r>
              <a:rPr lang="en-AU" sz="2400" dirty="0" smtClean="0"/>
              <a:t>Important to look at more than one year, and consider seasons, prices etc. </a:t>
            </a:r>
          </a:p>
          <a:p>
            <a:pPr marL="0" indent="0">
              <a:buNone/>
            </a:pPr>
            <a:r>
              <a:rPr lang="en-AU" sz="2400" dirty="0" smtClean="0"/>
              <a:t>You may be able to make changes to improve your profitability</a:t>
            </a:r>
          </a:p>
          <a:p>
            <a:pPr marL="0" indent="0">
              <a:buNone/>
            </a:pPr>
            <a:endParaRPr lang="en-AU" sz="2400" dirty="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a:p>
            <a:endParaRPr lang="en-AU" sz="2400" dirty="0" smtClean="0"/>
          </a:p>
          <a:p>
            <a:endParaRPr lang="en-AU" sz="2400" dirty="0" smtClean="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612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96616" y="1345073"/>
            <a:ext cx="6120680" cy="547752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smtClean="0"/>
              <a:t>Decision Making</a:t>
            </a:r>
            <a:endParaRPr lang="en-AU" dirty="0"/>
          </a:p>
        </p:txBody>
      </p:sp>
      <p:pic>
        <p:nvPicPr>
          <p:cNvPr id="2050" name="Picture 2" descr="rational decision making proc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3081" y="1218998"/>
            <a:ext cx="6120680" cy="5628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06521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SWOT</a:t>
            </a:r>
            <a:endParaRPr lang="en-AU" dirty="0"/>
          </a:p>
        </p:txBody>
      </p:sp>
      <p:graphicFrame>
        <p:nvGraphicFramePr>
          <p:cNvPr id="3" name="Object 2"/>
          <p:cNvGraphicFramePr>
            <a:graphicFrameLocks noChangeAspect="1"/>
          </p:cNvGraphicFramePr>
          <p:nvPr>
            <p:extLst>
              <p:ext uri="{D42A27DB-BD31-4B8C-83A1-F6EECF244321}">
                <p14:modId xmlns:p14="http://schemas.microsoft.com/office/powerpoint/2010/main" val="837995208"/>
              </p:ext>
            </p:extLst>
          </p:nvPr>
        </p:nvGraphicFramePr>
        <p:xfrm>
          <a:off x="993621" y="1260705"/>
          <a:ext cx="7920880" cy="5597295"/>
        </p:xfrm>
        <a:graphic>
          <a:graphicData uri="http://schemas.openxmlformats.org/presentationml/2006/ole">
            <mc:AlternateContent xmlns:mc="http://schemas.openxmlformats.org/markup-compatibility/2006">
              <mc:Choice xmlns:v="urn:schemas-microsoft-com:vml" Requires="v">
                <p:oleObj spid="_x0000_s1032" name="Acrobat Document" r:id="rId3" imgW="8019977" imgH="5667300" progId="AcroExch.Document.DC">
                  <p:embed/>
                </p:oleObj>
              </mc:Choice>
              <mc:Fallback>
                <p:oleObj name="Acrobat Document" r:id="rId3" imgW="8019977" imgH="5667300" progId="AcroExch.Document.DC">
                  <p:embed/>
                  <p:pic>
                    <p:nvPicPr>
                      <p:cNvPr id="0" name=""/>
                      <p:cNvPicPr/>
                      <p:nvPr/>
                    </p:nvPicPr>
                    <p:blipFill>
                      <a:blip r:embed="rId4"/>
                      <a:stretch>
                        <a:fillRect/>
                      </a:stretch>
                    </p:blipFill>
                    <p:spPr>
                      <a:xfrm>
                        <a:off x="993621" y="1260705"/>
                        <a:ext cx="7920880" cy="5597295"/>
                      </a:xfrm>
                      <a:prstGeom prst="rect">
                        <a:avLst/>
                      </a:prstGeom>
                    </p:spPr>
                  </p:pic>
                </p:oleObj>
              </mc:Fallback>
            </mc:AlternateContent>
          </a:graphicData>
        </a:graphic>
      </p:graphicFrame>
    </p:spTree>
    <p:extLst>
      <p:ext uri="{BB962C8B-B14F-4D97-AF65-F5344CB8AC3E}">
        <p14:creationId xmlns:p14="http://schemas.microsoft.com/office/powerpoint/2010/main" val="18089532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Risk Management Heat Map</a:t>
            </a:r>
            <a:endParaRPr lang="en-AU" dirty="0"/>
          </a:p>
        </p:txBody>
      </p:sp>
      <p:pic>
        <p:nvPicPr>
          <p:cNvPr id="6" name="Picture 5"/>
          <p:cNvPicPr>
            <a:picLocks noChangeAspect="1"/>
          </p:cNvPicPr>
          <p:nvPr/>
        </p:nvPicPr>
        <p:blipFill>
          <a:blip r:embed="rId3"/>
          <a:stretch>
            <a:fillRect/>
          </a:stretch>
        </p:blipFill>
        <p:spPr>
          <a:xfrm>
            <a:off x="2546055" y="2078105"/>
            <a:ext cx="6098629" cy="4788593"/>
          </a:xfrm>
          <a:prstGeom prst="rect">
            <a:avLst/>
          </a:prstGeom>
        </p:spPr>
      </p:pic>
      <p:sp>
        <p:nvSpPr>
          <p:cNvPr id="7" name="TextBox 6"/>
          <p:cNvSpPr txBox="1"/>
          <p:nvPr/>
        </p:nvSpPr>
        <p:spPr>
          <a:xfrm>
            <a:off x="5044284" y="1267804"/>
            <a:ext cx="1872208" cy="369332"/>
          </a:xfrm>
          <a:prstGeom prst="rect">
            <a:avLst/>
          </a:prstGeom>
          <a:noFill/>
        </p:spPr>
        <p:txBody>
          <a:bodyPr wrap="square" rtlCol="0">
            <a:spAutoFit/>
          </a:bodyPr>
          <a:lstStyle/>
          <a:p>
            <a:r>
              <a:rPr lang="en-AU" dirty="0" smtClean="0"/>
              <a:t>Consequence</a:t>
            </a:r>
            <a:endParaRPr lang="en-AU" dirty="0"/>
          </a:p>
        </p:txBody>
      </p:sp>
      <p:sp>
        <p:nvSpPr>
          <p:cNvPr id="8" name="TextBox 7"/>
          <p:cNvSpPr txBox="1"/>
          <p:nvPr/>
        </p:nvSpPr>
        <p:spPr>
          <a:xfrm>
            <a:off x="7492556" y="1723470"/>
            <a:ext cx="1152128" cy="307777"/>
          </a:xfrm>
          <a:prstGeom prst="rect">
            <a:avLst/>
          </a:prstGeom>
          <a:noFill/>
        </p:spPr>
        <p:txBody>
          <a:bodyPr wrap="square" rtlCol="0">
            <a:spAutoFit/>
          </a:bodyPr>
          <a:lstStyle/>
          <a:p>
            <a:r>
              <a:rPr lang="en-AU" sz="1400" dirty="0" smtClean="0"/>
              <a:t>Catastrophic</a:t>
            </a:r>
            <a:endParaRPr lang="en-AU" sz="1400" dirty="0"/>
          </a:p>
        </p:txBody>
      </p:sp>
      <p:sp>
        <p:nvSpPr>
          <p:cNvPr id="10" name="TextBox 9"/>
          <p:cNvSpPr txBox="1"/>
          <p:nvPr/>
        </p:nvSpPr>
        <p:spPr>
          <a:xfrm>
            <a:off x="6340428" y="1709074"/>
            <a:ext cx="1152128" cy="307777"/>
          </a:xfrm>
          <a:prstGeom prst="rect">
            <a:avLst/>
          </a:prstGeom>
          <a:noFill/>
        </p:spPr>
        <p:txBody>
          <a:bodyPr wrap="square" rtlCol="0">
            <a:spAutoFit/>
          </a:bodyPr>
          <a:lstStyle/>
          <a:p>
            <a:pPr algn="ctr"/>
            <a:r>
              <a:rPr lang="en-AU" sz="1400" dirty="0" smtClean="0"/>
              <a:t>Major</a:t>
            </a:r>
            <a:endParaRPr lang="en-AU" sz="1400" dirty="0"/>
          </a:p>
        </p:txBody>
      </p:sp>
      <p:sp>
        <p:nvSpPr>
          <p:cNvPr id="11" name="TextBox 10"/>
          <p:cNvSpPr txBox="1"/>
          <p:nvPr/>
        </p:nvSpPr>
        <p:spPr>
          <a:xfrm>
            <a:off x="5229966" y="1709074"/>
            <a:ext cx="1152128" cy="307777"/>
          </a:xfrm>
          <a:prstGeom prst="rect">
            <a:avLst/>
          </a:prstGeom>
          <a:noFill/>
        </p:spPr>
        <p:txBody>
          <a:bodyPr wrap="square" rtlCol="0">
            <a:spAutoFit/>
          </a:bodyPr>
          <a:lstStyle/>
          <a:p>
            <a:pPr algn="ctr"/>
            <a:r>
              <a:rPr lang="en-AU" sz="1400" dirty="0" smtClean="0"/>
              <a:t>Moderate</a:t>
            </a:r>
            <a:endParaRPr lang="en-AU" sz="1400" dirty="0"/>
          </a:p>
        </p:txBody>
      </p:sp>
      <p:sp>
        <p:nvSpPr>
          <p:cNvPr id="12" name="TextBox 11"/>
          <p:cNvSpPr txBox="1"/>
          <p:nvPr/>
        </p:nvSpPr>
        <p:spPr>
          <a:xfrm>
            <a:off x="4119504" y="1723470"/>
            <a:ext cx="1152128" cy="307777"/>
          </a:xfrm>
          <a:prstGeom prst="rect">
            <a:avLst/>
          </a:prstGeom>
          <a:noFill/>
        </p:spPr>
        <p:txBody>
          <a:bodyPr wrap="square" rtlCol="0">
            <a:spAutoFit/>
          </a:bodyPr>
          <a:lstStyle/>
          <a:p>
            <a:pPr algn="ctr"/>
            <a:r>
              <a:rPr lang="en-AU" sz="1400" dirty="0" smtClean="0"/>
              <a:t>Minor</a:t>
            </a:r>
            <a:endParaRPr lang="en-AU" sz="1400" dirty="0"/>
          </a:p>
        </p:txBody>
      </p:sp>
      <p:sp>
        <p:nvSpPr>
          <p:cNvPr id="13" name="TextBox 12"/>
          <p:cNvSpPr txBox="1"/>
          <p:nvPr/>
        </p:nvSpPr>
        <p:spPr>
          <a:xfrm>
            <a:off x="3009042" y="1726741"/>
            <a:ext cx="1152128" cy="307777"/>
          </a:xfrm>
          <a:prstGeom prst="rect">
            <a:avLst/>
          </a:prstGeom>
          <a:noFill/>
        </p:spPr>
        <p:txBody>
          <a:bodyPr wrap="square" rtlCol="0">
            <a:spAutoFit/>
          </a:bodyPr>
          <a:lstStyle/>
          <a:p>
            <a:pPr algn="ctr"/>
            <a:r>
              <a:rPr lang="en-AU" sz="1400" dirty="0" smtClean="0"/>
              <a:t>Insignificant</a:t>
            </a:r>
            <a:endParaRPr lang="en-AU" sz="1400" dirty="0"/>
          </a:p>
        </p:txBody>
      </p:sp>
      <p:sp>
        <p:nvSpPr>
          <p:cNvPr id="14" name="TextBox 13"/>
          <p:cNvSpPr txBox="1"/>
          <p:nvPr/>
        </p:nvSpPr>
        <p:spPr>
          <a:xfrm rot="16200000">
            <a:off x="-378402" y="3964414"/>
            <a:ext cx="1872208" cy="369332"/>
          </a:xfrm>
          <a:prstGeom prst="rect">
            <a:avLst/>
          </a:prstGeom>
          <a:noFill/>
        </p:spPr>
        <p:txBody>
          <a:bodyPr wrap="square" rtlCol="0">
            <a:spAutoFit/>
          </a:bodyPr>
          <a:lstStyle/>
          <a:p>
            <a:r>
              <a:rPr lang="en-AU" dirty="0" smtClean="0"/>
              <a:t>Likelihood</a:t>
            </a:r>
            <a:endParaRPr lang="en-AU" dirty="0"/>
          </a:p>
        </p:txBody>
      </p:sp>
      <p:sp>
        <p:nvSpPr>
          <p:cNvPr id="15" name="TextBox 14"/>
          <p:cNvSpPr txBox="1"/>
          <p:nvPr/>
        </p:nvSpPr>
        <p:spPr>
          <a:xfrm>
            <a:off x="1393927" y="2636912"/>
            <a:ext cx="1152128" cy="523220"/>
          </a:xfrm>
          <a:prstGeom prst="rect">
            <a:avLst/>
          </a:prstGeom>
          <a:noFill/>
        </p:spPr>
        <p:txBody>
          <a:bodyPr wrap="square" rtlCol="0">
            <a:spAutoFit/>
          </a:bodyPr>
          <a:lstStyle/>
          <a:p>
            <a:pPr algn="ctr"/>
            <a:r>
              <a:rPr lang="en-AU" sz="1400" dirty="0" smtClean="0"/>
              <a:t>Almost Certain</a:t>
            </a:r>
            <a:endParaRPr lang="en-AU" sz="1400" dirty="0"/>
          </a:p>
        </p:txBody>
      </p:sp>
      <p:sp>
        <p:nvSpPr>
          <p:cNvPr id="16" name="TextBox 15"/>
          <p:cNvSpPr txBox="1"/>
          <p:nvPr/>
        </p:nvSpPr>
        <p:spPr>
          <a:xfrm>
            <a:off x="1393927" y="3503496"/>
            <a:ext cx="1152128" cy="307777"/>
          </a:xfrm>
          <a:prstGeom prst="rect">
            <a:avLst/>
          </a:prstGeom>
          <a:noFill/>
        </p:spPr>
        <p:txBody>
          <a:bodyPr wrap="square" rtlCol="0">
            <a:spAutoFit/>
          </a:bodyPr>
          <a:lstStyle/>
          <a:p>
            <a:pPr algn="ctr"/>
            <a:r>
              <a:rPr lang="en-AU" sz="1400" dirty="0" smtClean="0"/>
              <a:t>Likely</a:t>
            </a:r>
            <a:endParaRPr lang="en-AU" sz="1400" dirty="0"/>
          </a:p>
        </p:txBody>
      </p:sp>
      <p:sp>
        <p:nvSpPr>
          <p:cNvPr id="17" name="TextBox 16"/>
          <p:cNvSpPr txBox="1"/>
          <p:nvPr/>
        </p:nvSpPr>
        <p:spPr>
          <a:xfrm>
            <a:off x="1403915" y="4386966"/>
            <a:ext cx="1152128" cy="307777"/>
          </a:xfrm>
          <a:prstGeom prst="rect">
            <a:avLst/>
          </a:prstGeom>
          <a:noFill/>
        </p:spPr>
        <p:txBody>
          <a:bodyPr wrap="square" rtlCol="0">
            <a:spAutoFit/>
          </a:bodyPr>
          <a:lstStyle/>
          <a:p>
            <a:pPr algn="ctr"/>
            <a:r>
              <a:rPr lang="en-AU" sz="1400" dirty="0" smtClean="0"/>
              <a:t>Moderate</a:t>
            </a:r>
            <a:endParaRPr lang="en-AU" sz="1400" dirty="0"/>
          </a:p>
        </p:txBody>
      </p:sp>
      <p:sp>
        <p:nvSpPr>
          <p:cNvPr id="18" name="TextBox 17"/>
          <p:cNvSpPr txBox="1"/>
          <p:nvPr/>
        </p:nvSpPr>
        <p:spPr>
          <a:xfrm>
            <a:off x="1403915" y="5278911"/>
            <a:ext cx="1152128" cy="307777"/>
          </a:xfrm>
          <a:prstGeom prst="rect">
            <a:avLst/>
          </a:prstGeom>
          <a:noFill/>
        </p:spPr>
        <p:txBody>
          <a:bodyPr wrap="square" rtlCol="0">
            <a:spAutoFit/>
          </a:bodyPr>
          <a:lstStyle/>
          <a:p>
            <a:pPr algn="ctr"/>
            <a:r>
              <a:rPr lang="en-AU" sz="1400" dirty="0" smtClean="0"/>
              <a:t>Unlikely</a:t>
            </a:r>
            <a:endParaRPr lang="en-AU" sz="1400" dirty="0"/>
          </a:p>
        </p:txBody>
      </p:sp>
      <p:sp>
        <p:nvSpPr>
          <p:cNvPr id="19" name="TextBox 18"/>
          <p:cNvSpPr txBox="1"/>
          <p:nvPr/>
        </p:nvSpPr>
        <p:spPr>
          <a:xfrm>
            <a:off x="1403915" y="6180488"/>
            <a:ext cx="1152128" cy="307777"/>
          </a:xfrm>
          <a:prstGeom prst="rect">
            <a:avLst/>
          </a:prstGeom>
          <a:noFill/>
        </p:spPr>
        <p:txBody>
          <a:bodyPr wrap="square" rtlCol="0">
            <a:spAutoFit/>
          </a:bodyPr>
          <a:lstStyle/>
          <a:p>
            <a:pPr algn="ctr"/>
            <a:r>
              <a:rPr lang="en-AU" sz="1400" dirty="0" smtClean="0"/>
              <a:t>Rare</a:t>
            </a:r>
            <a:endParaRPr lang="en-AU" sz="1400" dirty="0"/>
          </a:p>
        </p:txBody>
      </p:sp>
    </p:spTree>
    <p:extLst>
      <p:ext uri="{BB962C8B-B14F-4D97-AF65-F5344CB8AC3E}">
        <p14:creationId xmlns:p14="http://schemas.microsoft.com/office/powerpoint/2010/main" val="993950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272480" y="1412776"/>
            <a:ext cx="9361039" cy="4502510"/>
          </a:xfrm>
        </p:spPr>
        <p:txBody>
          <a:bodyPr/>
          <a:lstStyle/>
          <a:p>
            <a:pPr marL="0" indent="0">
              <a:buNone/>
            </a:pPr>
            <a:endParaRPr lang="en-AU" sz="2400" dirty="0"/>
          </a:p>
          <a:p>
            <a:pPr marL="0" indent="0">
              <a:buNone/>
            </a:pPr>
            <a:endParaRPr lang="en-AU" sz="2400" dirty="0" smtClean="0"/>
          </a:p>
          <a:p>
            <a:pPr marL="0" indent="0">
              <a:buNone/>
            </a:pPr>
            <a:endParaRPr lang="en-AU" sz="2400" dirty="0" smtClean="0"/>
          </a:p>
          <a:p>
            <a:pPr marL="0" indent="0">
              <a:buNone/>
            </a:pPr>
            <a:endParaRPr lang="en-AU" sz="2400" dirty="0"/>
          </a:p>
          <a:p>
            <a:pPr marL="0" indent="0">
              <a:buNone/>
            </a:pPr>
            <a:endParaRPr lang="en-AU" sz="2400" dirty="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a:p>
            <a:endParaRPr lang="en-AU" sz="2400" dirty="0" smtClean="0"/>
          </a:p>
          <a:p>
            <a:endParaRPr lang="en-AU" sz="2400" dirty="0" smtClean="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stretch>
            <a:fillRect/>
          </a:stretch>
        </p:blipFill>
        <p:spPr>
          <a:xfrm>
            <a:off x="632520" y="2132856"/>
            <a:ext cx="5405181" cy="3026902"/>
          </a:xfrm>
          <a:prstGeom prst="rect">
            <a:avLst/>
          </a:prstGeom>
        </p:spPr>
      </p:pic>
      <p:sp>
        <p:nvSpPr>
          <p:cNvPr id="6" name="Oval Callout 5"/>
          <p:cNvSpPr/>
          <p:nvPr/>
        </p:nvSpPr>
        <p:spPr>
          <a:xfrm>
            <a:off x="5491745" y="1268760"/>
            <a:ext cx="4089878" cy="2097097"/>
          </a:xfrm>
          <a:prstGeom prst="wedgeEllipseCallout">
            <a:avLst>
              <a:gd name="adj1" fmla="val -86856"/>
              <a:gd name="adj2" fmla="val 7621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3600" dirty="0"/>
              <a:t>Thank you and questions?</a:t>
            </a:r>
          </a:p>
        </p:txBody>
      </p:sp>
    </p:spTree>
    <p:extLst>
      <p:ext uri="{BB962C8B-B14F-4D97-AF65-F5344CB8AC3E}">
        <p14:creationId xmlns:p14="http://schemas.microsoft.com/office/powerpoint/2010/main" val="1219091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latin typeface="Arial" panose="020B0604020202020204" pitchFamily="34" charset="0"/>
                <a:cs typeface="Arial" panose="020B0604020202020204" pitchFamily="34" charset="0"/>
              </a:rPr>
              <a:t>Introduction and outline</a:t>
            </a:r>
            <a:endParaRPr lang="en-AU" dirty="0"/>
          </a:p>
        </p:txBody>
      </p:sp>
      <p:sp>
        <p:nvSpPr>
          <p:cNvPr id="4" name="Text Placeholder 3"/>
          <p:cNvSpPr>
            <a:spLocks noGrp="1"/>
          </p:cNvSpPr>
          <p:nvPr>
            <p:ph type="body" sz="quarter" idx="11"/>
          </p:nvPr>
        </p:nvSpPr>
        <p:spPr>
          <a:xfrm>
            <a:off x="345185" y="1412776"/>
            <a:ext cx="9185746" cy="4502510"/>
          </a:xfrm>
        </p:spPr>
        <p:txBody>
          <a:bodyPr/>
          <a:lstStyle/>
          <a:p>
            <a:r>
              <a:rPr lang="en-AU" sz="2400" dirty="0" smtClean="0"/>
              <a:t>Risk management for a changing climate – from a farm business advisor perspective:</a:t>
            </a:r>
          </a:p>
          <a:p>
            <a:pPr lvl="1"/>
            <a:r>
              <a:rPr lang="en-AU" sz="2400" dirty="0" smtClean="0"/>
              <a:t>Strategic Planning</a:t>
            </a:r>
          </a:p>
          <a:p>
            <a:pPr lvl="1"/>
            <a:r>
              <a:rPr lang="en-AU" sz="2400" dirty="0" smtClean="0"/>
              <a:t>Financial Literacy, Analysis &amp; Budgeting</a:t>
            </a:r>
          </a:p>
          <a:p>
            <a:pPr lvl="1"/>
            <a:r>
              <a:rPr lang="en-AU" sz="2400" dirty="0" smtClean="0"/>
              <a:t>Succession Planning</a:t>
            </a:r>
          </a:p>
          <a:p>
            <a:endParaRPr lang="en-AU" sz="2400" dirty="0" smtClean="0"/>
          </a:p>
          <a:p>
            <a:r>
              <a:rPr lang="en-AU" sz="2400" dirty="0" smtClean="0"/>
              <a:t>Agriculture and risk</a:t>
            </a:r>
          </a:p>
          <a:p>
            <a:r>
              <a:rPr lang="en-AU" sz="2400" dirty="0" smtClean="0"/>
              <a:t>Some observations of farmers</a:t>
            </a:r>
          </a:p>
          <a:p>
            <a:r>
              <a:rPr lang="en-AU" sz="2400" dirty="0" smtClean="0"/>
              <a:t>What's already happening</a:t>
            </a:r>
          </a:p>
          <a:p>
            <a:r>
              <a:rPr lang="en-AU" sz="2400" dirty="0" smtClean="0"/>
              <a:t>Some processes or tools to help decision making</a:t>
            </a:r>
            <a:endParaRPr lang="en-AU" sz="2400" dirty="0" smtClean="0"/>
          </a:p>
          <a:p>
            <a:endParaRPr lang="en-AU" sz="2400" dirty="0" smtClean="0">
              <a:latin typeface="Arial" panose="020B0604020202020204" pitchFamily="34" charset="0"/>
              <a:cs typeface="Arial" panose="020B0604020202020204" pitchFamily="34" charset="0"/>
            </a:endParaRPr>
          </a:p>
          <a:p>
            <a:endParaRPr lang="en-AU" sz="2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77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latin typeface="Arial" panose="020B0604020202020204" pitchFamily="34" charset="0"/>
                <a:cs typeface="Arial" panose="020B0604020202020204" pitchFamily="34" charset="0"/>
              </a:rPr>
              <a:t>Agriculture and Risk</a:t>
            </a:r>
            <a:endParaRPr lang="en-AU" b="1" dirty="0">
              <a:latin typeface="Arial" panose="020B0604020202020204" pitchFamily="34" charset="0"/>
              <a:cs typeface="Arial" panose="020B0604020202020204" pitchFamily="34" charset="0"/>
            </a:endParaRPr>
          </a:p>
        </p:txBody>
      </p:sp>
      <p:sp>
        <p:nvSpPr>
          <p:cNvPr id="5" name="Text Placeholder 2"/>
          <p:cNvSpPr>
            <a:spLocks noGrp="1"/>
          </p:cNvSpPr>
          <p:nvPr>
            <p:ph type="body" sz="quarter" idx="11"/>
          </p:nvPr>
        </p:nvSpPr>
        <p:spPr>
          <a:xfrm>
            <a:off x="361188" y="1484784"/>
            <a:ext cx="9185746" cy="4430502"/>
          </a:xfrm>
        </p:spPr>
        <p:txBody>
          <a:bodyPr/>
          <a:lstStyle/>
          <a:p>
            <a:pPr marL="457200" indent="-457200">
              <a:buFont typeface="Arial" panose="020B0604020202020204" pitchFamily="34" charset="0"/>
              <a:buChar char="•"/>
            </a:pPr>
            <a:r>
              <a:rPr lang="en-AU" sz="2400" dirty="0" smtClean="0">
                <a:solidFill>
                  <a:srgbClr val="173963"/>
                </a:solidFill>
                <a:latin typeface="Arial" panose="020B0604020202020204" pitchFamily="34" charset="0"/>
                <a:cs typeface="Arial" panose="020B0604020202020204" pitchFamily="34" charset="0"/>
              </a:rPr>
              <a:t>Farming is recognised as a risky business</a:t>
            </a:r>
          </a:p>
          <a:p>
            <a:pPr marL="457200" indent="-457200">
              <a:buFont typeface="Arial" panose="020B0604020202020204" pitchFamily="34" charset="0"/>
              <a:buChar char="•"/>
            </a:pPr>
            <a:r>
              <a:rPr lang="en-AU" sz="2400" dirty="0" smtClean="0">
                <a:solidFill>
                  <a:srgbClr val="173963"/>
                </a:solidFill>
                <a:latin typeface="Arial" panose="020B0604020202020204" pitchFamily="34" charset="0"/>
                <a:cs typeface="Arial" panose="020B0604020202020204" pitchFamily="34" charset="0"/>
              </a:rPr>
              <a:t>Agriculture is one of few industries where the main driver of production, namely climate can be highly variable and unpredictable.</a:t>
            </a:r>
          </a:p>
          <a:p>
            <a:pPr marL="457200" indent="-457200">
              <a:buFont typeface="Arial" panose="020B0604020202020204" pitchFamily="34" charset="0"/>
              <a:buChar char="•"/>
            </a:pPr>
            <a:r>
              <a:rPr lang="en-AU" sz="2400" dirty="0" smtClean="0">
                <a:solidFill>
                  <a:srgbClr val="173963"/>
                </a:solidFill>
                <a:latin typeface="Arial" panose="020B0604020202020204" pitchFamily="34" charset="0"/>
                <a:cs typeface="Arial" panose="020B0604020202020204" pitchFamily="34" charset="0"/>
              </a:rPr>
              <a:t>Combine production variability with volatility in prices and some input costs and it creates a very challenging business environment. </a:t>
            </a:r>
          </a:p>
          <a:p>
            <a:pPr marL="457200" indent="-457200">
              <a:buFont typeface="Arial" panose="020B0604020202020204" pitchFamily="34" charset="0"/>
              <a:buChar char="•"/>
            </a:pPr>
            <a:r>
              <a:rPr lang="en-AU" sz="2400" dirty="0" smtClean="0">
                <a:latin typeface="Arial" panose="020B0604020202020204" pitchFamily="34" charset="0"/>
                <a:cs typeface="Arial" panose="020B0604020202020204" pitchFamily="34" charset="0"/>
              </a:rPr>
              <a:t>Analysis </a:t>
            </a:r>
            <a:r>
              <a:rPr lang="en-AU" sz="2400" dirty="0">
                <a:latin typeface="Arial" panose="020B0604020202020204" pitchFamily="34" charset="0"/>
                <a:cs typeface="Arial" panose="020B0604020202020204" pitchFamily="34" charset="0"/>
              </a:rPr>
              <a:t>by the Australian Farm Institute (2013) shows the value of output from Australia agriculture is the most volatile in the world and the most volatile sector of the Australian economy. </a:t>
            </a:r>
            <a:r>
              <a:rPr lang="en-AU" sz="2400" dirty="0"/>
              <a:t> </a:t>
            </a:r>
          </a:p>
          <a:p>
            <a:pPr marL="457200" indent="-457200">
              <a:buFont typeface="Arial" panose="020B0604020202020204" pitchFamily="34" charset="0"/>
              <a:buChar char="•"/>
            </a:pPr>
            <a:endParaRPr lang="en-AU" sz="2400" dirty="0">
              <a:solidFill>
                <a:srgbClr val="17396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42701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latin typeface="Arial" panose="020B0604020202020204" pitchFamily="34" charset="0"/>
                <a:cs typeface="Arial" panose="020B0604020202020204" pitchFamily="34" charset="0"/>
              </a:rPr>
              <a:t>What is risk?</a:t>
            </a:r>
            <a:endParaRPr lang="en-AU" b="1"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1"/>
          </p:nvPr>
        </p:nvSpPr>
        <p:spPr>
          <a:xfrm>
            <a:off x="361188" y="1484784"/>
            <a:ext cx="9185746" cy="4824536"/>
          </a:xfrm>
        </p:spPr>
        <p:txBody>
          <a:bodyPr/>
          <a:lstStyle/>
          <a:p>
            <a:r>
              <a:rPr lang="en-AU" sz="2400" dirty="0" smtClean="0">
                <a:latin typeface="Arial" panose="020B0604020202020204" pitchFamily="34" charset="0"/>
                <a:cs typeface="Arial" panose="020B0604020202020204" pitchFamily="34" charset="0"/>
              </a:rPr>
              <a:t>Two </a:t>
            </a:r>
            <a:r>
              <a:rPr lang="en-AU" sz="2400" dirty="0">
                <a:latin typeface="Arial" panose="020B0604020202020204" pitchFamily="34" charset="0"/>
                <a:cs typeface="Arial" panose="020B0604020202020204" pitchFamily="34" charset="0"/>
              </a:rPr>
              <a:t>aspects of risk: </a:t>
            </a:r>
          </a:p>
          <a:p>
            <a:pPr marL="857250" lvl="1" indent="-457200">
              <a:buFont typeface="+mj-lt"/>
              <a:buAutoNum type="arabicPeriod"/>
            </a:pPr>
            <a:r>
              <a:rPr lang="en-AU" sz="2400" dirty="0" smtClean="0">
                <a:latin typeface="Arial" panose="020B0604020202020204" pitchFamily="34" charset="0"/>
                <a:cs typeface="Arial" panose="020B0604020202020204" pitchFamily="34" charset="0"/>
              </a:rPr>
              <a:t>Negative </a:t>
            </a:r>
            <a:r>
              <a:rPr lang="en-AU" sz="2400" dirty="0">
                <a:latin typeface="Arial" panose="020B0604020202020204" pitchFamily="34" charset="0"/>
                <a:cs typeface="Arial" panose="020B0604020202020204" pitchFamily="34" charset="0"/>
              </a:rPr>
              <a:t>consequences arising from things going </a:t>
            </a:r>
            <a:r>
              <a:rPr lang="en-AU" sz="2400" dirty="0" smtClean="0">
                <a:latin typeface="Arial" panose="020B0604020202020204" pitchFamily="34" charset="0"/>
                <a:cs typeface="Arial" panose="020B0604020202020204" pitchFamily="34" charset="0"/>
              </a:rPr>
              <a:t>bad</a:t>
            </a:r>
            <a:r>
              <a:rPr lang="en-AU" sz="2400" dirty="0">
                <a:latin typeface="Arial" panose="020B0604020202020204" pitchFamily="34" charset="0"/>
                <a:cs typeface="Arial" panose="020B0604020202020204" pitchFamily="34" charset="0"/>
              </a:rPr>
              <a:t>;</a:t>
            </a:r>
            <a:endParaRPr lang="en-AU" sz="2400" dirty="0" smtClean="0">
              <a:latin typeface="Arial" panose="020B0604020202020204" pitchFamily="34" charset="0"/>
              <a:cs typeface="Arial" panose="020B0604020202020204" pitchFamily="34" charset="0"/>
            </a:endParaRPr>
          </a:p>
          <a:p>
            <a:pPr marL="857250" lvl="1" indent="-457200">
              <a:buFont typeface="+mj-lt"/>
              <a:buAutoNum type="arabicPeriod"/>
            </a:pPr>
            <a:r>
              <a:rPr lang="en-AU" sz="2400" dirty="0" smtClean="0">
                <a:latin typeface="Arial" panose="020B0604020202020204" pitchFamily="34" charset="0"/>
                <a:cs typeface="Arial" panose="020B0604020202020204" pitchFamily="34" charset="0"/>
              </a:rPr>
              <a:t>Rewards </a:t>
            </a:r>
            <a:r>
              <a:rPr lang="en-AU" sz="2400" dirty="0">
                <a:latin typeface="Arial" panose="020B0604020202020204" pitchFamily="34" charset="0"/>
                <a:cs typeface="Arial" panose="020B0604020202020204" pitchFamily="34" charset="0"/>
              </a:rPr>
              <a:t>that taking a risk </a:t>
            </a:r>
            <a:r>
              <a:rPr lang="en-AU" sz="2400" dirty="0" smtClean="0">
                <a:latin typeface="Arial" panose="020B0604020202020204" pitchFamily="34" charset="0"/>
                <a:cs typeface="Arial" panose="020B0604020202020204" pitchFamily="34" charset="0"/>
              </a:rPr>
              <a:t>offers</a:t>
            </a:r>
          </a:p>
          <a:p>
            <a:pPr marL="400050" lvl="1" indent="0">
              <a:buNone/>
            </a:pPr>
            <a:endParaRPr lang="en-AU" sz="2400" dirty="0" smtClean="0">
              <a:latin typeface="Arial" panose="020B0604020202020204" pitchFamily="34" charset="0"/>
              <a:cs typeface="Arial" panose="020B0604020202020204" pitchFamily="34" charset="0"/>
            </a:endParaRPr>
          </a:p>
          <a:p>
            <a:r>
              <a:rPr lang="en-AU" sz="2400" dirty="0" smtClean="0">
                <a:latin typeface="Arial" panose="020B0604020202020204" pitchFamily="34" charset="0"/>
                <a:cs typeface="Arial" panose="020B0604020202020204" pitchFamily="34" charset="0"/>
              </a:rPr>
              <a:t>Tension between risk and reward</a:t>
            </a:r>
          </a:p>
          <a:p>
            <a:endParaRPr lang="en-AU" sz="2400" dirty="0">
              <a:latin typeface="Arial" panose="020B0604020202020204" pitchFamily="34" charset="0"/>
              <a:cs typeface="Arial" panose="020B0604020202020204" pitchFamily="34" charset="0"/>
            </a:endParaRPr>
          </a:p>
          <a:p>
            <a:r>
              <a:rPr lang="en-AU" sz="2400" dirty="0">
                <a:latin typeface="Arial" panose="020B0604020202020204" pitchFamily="34" charset="0"/>
                <a:cs typeface="Arial" panose="020B0604020202020204" pitchFamily="34" charset="0"/>
              </a:rPr>
              <a:t>We worry about risk in agriculture because it can make or break our livelihood.</a:t>
            </a:r>
          </a:p>
          <a:p>
            <a:endParaRPr lang="en-AU" dirty="0"/>
          </a:p>
        </p:txBody>
      </p:sp>
    </p:spTree>
    <p:extLst>
      <p:ext uri="{BB962C8B-B14F-4D97-AF65-F5344CB8AC3E}">
        <p14:creationId xmlns:p14="http://schemas.microsoft.com/office/powerpoint/2010/main" val="3650909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fade">
                                      <p:cBhvr>
                                        <p:cTn id="18" dur="5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animEffect transition="in" filter="fade">
                                      <p:cBhvr>
                                        <p:cTn id="23"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latin typeface="Arial" panose="020B0604020202020204" pitchFamily="34" charset="0"/>
                <a:cs typeface="Arial" panose="020B0604020202020204" pitchFamily="34" charset="0"/>
              </a:rPr>
              <a:t>Risk is Personal</a:t>
            </a:r>
            <a:endParaRPr lang="en-AU" b="1"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1"/>
          </p:nvPr>
        </p:nvSpPr>
        <p:spPr>
          <a:xfrm>
            <a:off x="361188" y="1340768"/>
            <a:ext cx="9185746" cy="4574518"/>
          </a:xfrm>
        </p:spPr>
        <p:txBody>
          <a:bodyPr/>
          <a:lstStyle/>
          <a:p>
            <a:r>
              <a:rPr lang="en-AU" sz="2400" dirty="0" smtClean="0">
                <a:latin typeface="Arial" panose="020B0604020202020204" pitchFamily="34" charset="0"/>
                <a:cs typeface="Arial" panose="020B0604020202020204" pitchFamily="34" charset="0"/>
              </a:rPr>
              <a:t>Everyone has a different position on risk;</a:t>
            </a:r>
          </a:p>
          <a:p>
            <a:pPr lvl="1"/>
            <a:r>
              <a:rPr lang="en-AU" sz="2400" dirty="0" smtClean="0">
                <a:latin typeface="Arial" panose="020B0604020202020204" pitchFamily="34" charset="0"/>
                <a:cs typeface="Arial" panose="020B0604020202020204" pitchFamily="34" charset="0"/>
              </a:rPr>
              <a:t>Financial security</a:t>
            </a:r>
          </a:p>
          <a:p>
            <a:pPr lvl="1"/>
            <a:r>
              <a:rPr lang="en-AU" sz="2400" dirty="0" smtClean="0">
                <a:latin typeface="Arial" panose="020B0604020202020204" pitchFamily="34" charset="0"/>
                <a:cs typeface="Arial" panose="020B0604020202020204" pitchFamily="34" charset="0"/>
              </a:rPr>
              <a:t>Stage of life</a:t>
            </a:r>
          </a:p>
          <a:p>
            <a:pPr lvl="1"/>
            <a:r>
              <a:rPr lang="en-AU" sz="2400" dirty="0" smtClean="0">
                <a:latin typeface="Arial" panose="020B0604020202020204" pitchFamily="34" charset="0"/>
                <a:cs typeface="Arial" panose="020B0604020202020204" pitchFamily="34" charset="0"/>
              </a:rPr>
              <a:t>Health</a:t>
            </a:r>
          </a:p>
          <a:p>
            <a:pPr lvl="1"/>
            <a:r>
              <a:rPr lang="en-AU" sz="2400" dirty="0" smtClean="0">
                <a:latin typeface="Arial" panose="020B0604020202020204" pitchFamily="34" charset="0"/>
                <a:cs typeface="Arial" panose="020B0604020202020204" pitchFamily="34" charset="0"/>
              </a:rPr>
              <a:t>Family circumstances</a:t>
            </a:r>
          </a:p>
          <a:p>
            <a:r>
              <a:rPr lang="en-AU" sz="2400" dirty="0" smtClean="0">
                <a:latin typeface="Arial" panose="020B0604020202020204" pitchFamily="34" charset="0"/>
                <a:cs typeface="Arial" panose="020B0604020202020204" pitchFamily="34" charset="0"/>
              </a:rPr>
              <a:t>Business and personal goals all influence the amount of risk an individual is willing to take on. </a:t>
            </a:r>
          </a:p>
          <a:p>
            <a:r>
              <a:rPr lang="en-AU" sz="2400" dirty="0" smtClean="0">
                <a:latin typeface="Arial" panose="020B0604020202020204" pitchFamily="34" charset="0"/>
                <a:cs typeface="Arial" panose="020B0604020202020204" pitchFamily="34" charset="0"/>
              </a:rPr>
              <a:t>This position can change rapidly, sometimes triggered by sudden events.</a:t>
            </a:r>
          </a:p>
          <a:p>
            <a:r>
              <a:rPr lang="en-AU" sz="2400" b="1" i="1" dirty="0" smtClean="0">
                <a:latin typeface="Arial" panose="020B0604020202020204" pitchFamily="34" charset="0"/>
                <a:cs typeface="Arial" panose="020B0604020202020204" pitchFamily="34" charset="0"/>
              </a:rPr>
              <a:t>No risk position is right or wrong, it is what you are comfortable living with.</a:t>
            </a:r>
          </a:p>
          <a:p>
            <a:endParaRPr lang="en-AU" sz="2400" i="1" dirty="0" smtClean="0">
              <a:latin typeface="Arial" panose="020B0604020202020204" pitchFamily="34" charset="0"/>
              <a:cs typeface="Arial" panose="020B0604020202020204" pitchFamily="34" charset="0"/>
            </a:endParaRPr>
          </a:p>
          <a:p>
            <a:endParaRPr lang="en-AU"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728982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Three broad groups of farmers</a:t>
            </a:r>
            <a:br>
              <a:rPr lang="en-AU" sz="2800" dirty="0" smtClean="0"/>
            </a:br>
            <a:endParaRPr lang="en-AU" sz="2800" dirty="0"/>
          </a:p>
        </p:txBody>
      </p:sp>
      <p:sp>
        <p:nvSpPr>
          <p:cNvPr id="3" name="Text Placeholder 2"/>
          <p:cNvSpPr>
            <a:spLocks noGrp="1"/>
          </p:cNvSpPr>
          <p:nvPr>
            <p:ph type="body" sz="quarter" idx="11"/>
          </p:nvPr>
        </p:nvSpPr>
        <p:spPr/>
        <p:txBody>
          <a:bodyPr/>
          <a:lstStyle/>
          <a:p>
            <a:endParaRPr lang="en-AU" sz="2400" dirty="0" smtClean="0"/>
          </a:p>
          <a:p>
            <a:pPr marL="0" indent="0">
              <a:buNone/>
            </a:pPr>
            <a:r>
              <a:rPr lang="en-AU" sz="2400" dirty="0" smtClean="0"/>
              <a:t>While there are huge generalisations, in my </a:t>
            </a:r>
            <a:r>
              <a:rPr lang="en-AU" sz="2400" dirty="0" smtClean="0"/>
              <a:t>experience, </a:t>
            </a:r>
            <a:r>
              <a:rPr lang="en-AU" sz="2400" dirty="0" smtClean="0"/>
              <a:t>farmers can be grouped in three broad categories:</a:t>
            </a:r>
          </a:p>
          <a:p>
            <a:endParaRPr lang="en-AU" sz="2400" dirty="0"/>
          </a:p>
          <a:p>
            <a:r>
              <a:rPr lang="en-AU" sz="2400" dirty="0" smtClean="0"/>
              <a:t>No change</a:t>
            </a:r>
          </a:p>
          <a:p>
            <a:r>
              <a:rPr lang="en-AU" sz="2400" dirty="0" smtClean="0"/>
              <a:t>Good managers, but not directly focused on climate change</a:t>
            </a:r>
          </a:p>
          <a:p>
            <a:r>
              <a:rPr lang="en-AU" sz="2400" dirty="0" smtClean="0"/>
              <a:t>Focused </a:t>
            </a:r>
            <a:r>
              <a:rPr lang="en-AU" sz="2400" dirty="0" smtClean="0"/>
              <a:t>on climate change</a:t>
            </a:r>
          </a:p>
          <a:p>
            <a:endParaRPr lang="en-AU" sz="2400" dirty="0"/>
          </a:p>
          <a:p>
            <a:pPr marL="0" indent="0">
              <a:buNone/>
            </a:pPr>
            <a:endParaRPr lang="en-AU" sz="2400" u="sng" dirty="0"/>
          </a:p>
          <a:p>
            <a:endParaRPr lang="en-AU" sz="1800" dirty="0"/>
          </a:p>
        </p:txBody>
      </p:sp>
    </p:spTree>
    <p:extLst>
      <p:ext uri="{BB962C8B-B14F-4D97-AF65-F5344CB8AC3E}">
        <p14:creationId xmlns:p14="http://schemas.microsoft.com/office/powerpoint/2010/main" val="2718027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No Change</a:t>
            </a:r>
            <a:br>
              <a:rPr lang="en-AU" sz="2800" dirty="0" smtClean="0"/>
            </a:br>
            <a:endParaRPr lang="en-AU" sz="2800" dirty="0"/>
          </a:p>
        </p:txBody>
      </p:sp>
      <p:sp>
        <p:nvSpPr>
          <p:cNvPr id="3" name="Text Placeholder 2"/>
          <p:cNvSpPr>
            <a:spLocks noGrp="1"/>
          </p:cNvSpPr>
          <p:nvPr>
            <p:ph type="body" sz="quarter" idx="11"/>
          </p:nvPr>
        </p:nvSpPr>
        <p:spPr/>
        <p:txBody>
          <a:bodyPr/>
          <a:lstStyle/>
          <a:p>
            <a:r>
              <a:rPr lang="en-AU" sz="2400" dirty="0" smtClean="0"/>
              <a:t>By </a:t>
            </a:r>
            <a:r>
              <a:rPr lang="en-AU" sz="2400" dirty="0" smtClean="0"/>
              <a:t>doing nothing they are going backwards (inflation, declining terms of trade)</a:t>
            </a:r>
          </a:p>
          <a:p>
            <a:r>
              <a:rPr lang="en-AU" sz="2400" dirty="0" smtClean="0"/>
              <a:t>Farming like they always have</a:t>
            </a:r>
          </a:p>
          <a:p>
            <a:r>
              <a:rPr lang="en-AU" sz="2400" dirty="0" smtClean="0"/>
              <a:t>Perhaps characterised by lack of scale, age, off farm income,  no debt</a:t>
            </a:r>
          </a:p>
          <a:p>
            <a:r>
              <a:rPr lang="en-AU" sz="2400" dirty="0" smtClean="0"/>
              <a:t>“Foot off the accelerator” </a:t>
            </a:r>
          </a:p>
          <a:p>
            <a:r>
              <a:rPr lang="en-AU" sz="2400" dirty="0" smtClean="0"/>
              <a:t>May be </a:t>
            </a:r>
            <a:r>
              <a:rPr lang="en-AU" sz="2400" dirty="0" smtClean="0"/>
              <a:t>environmentally </a:t>
            </a:r>
            <a:r>
              <a:rPr lang="en-AU" sz="2400" dirty="0" smtClean="0"/>
              <a:t>degrading land without realising. </a:t>
            </a:r>
          </a:p>
          <a:p>
            <a:endParaRPr lang="en-AU" sz="2400" dirty="0"/>
          </a:p>
          <a:p>
            <a:r>
              <a:rPr lang="en-AU" sz="2400" i="1" dirty="0" smtClean="0"/>
              <a:t>Do we try and change behaviour and attitude?</a:t>
            </a:r>
            <a:endParaRPr lang="en-AU" sz="2400" i="1" dirty="0"/>
          </a:p>
          <a:p>
            <a:endParaRPr lang="en-AU" sz="1800" dirty="0"/>
          </a:p>
        </p:txBody>
      </p:sp>
    </p:spTree>
    <p:extLst>
      <p:ext uri="{BB962C8B-B14F-4D97-AF65-F5344CB8AC3E}">
        <p14:creationId xmlns:p14="http://schemas.microsoft.com/office/powerpoint/2010/main" val="41544872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971" y="332656"/>
            <a:ext cx="9185746" cy="761597"/>
          </a:xfrm>
        </p:spPr>
        <p:txBody>
          <a:bodyPr>
            <a:noAutofit/>
          </a:bodyPr>
          <a:lstStyle/>
          <a:p>
            <a:r>
              <a:rPr lang="en-AU" sz="2800" dirty="0" smtClean="0"/>
              <a:t>Good managers, not directly </a:t>
            </a:r>
            <a:r>
              <a:rPr lang="en-AU" sz="2800" dirty="0" smtClean="0"/>
              <a:t>focused </a:t>
            </a:r>
            <a:r>
              <a:rPr lang="en-AU" sz="2800" dirty="0" smtClean="0"/>
              <a:t>on climate change</a:t>
            </a:r>
            <a:endParaRPr lang="en-AU" sz="2800" dirty="0"/>
          </a:p>
        </p:txBody>
      </p:sp>
      <p:sp>
        <p:nvSpPr>
          <p:cNvPr id="3" name="Text Placeholder 2"/>
          <p:cNvSpPr>
            <a:spLocks noGrp="1"/>
          </p:cNvSpPr>
          <p:nvPr>
            <p:ph type="body" sz="quarter" idx="11"/>
          </p:nvPr>
        </p:nvSpPr>
        <p:spPr/>
        <p:txBody>
          <a:bodyPr/>
          <a:lstStyle/>
          <a:p>
            <a:r>
              <a:rPr lang="en-AU" sz="2400" dirty="0" smtClean="0"/>
              <a:t>Aiming </a:t>
            </a:r>
            <a:r>
              <a:rPr lang="en-AU" sz="2400" dirty="0" smtClean="0"/>
              <a:t>for profitable, productive business</a:t>
            </a:r>
          </a:p>
          <a:p>
            <a:r>
              <a:rPr lang="en-AU" sz="2400" dirty="0" smtClean="0"/>
              <a:t>Identifying and managing </a:t>
            </a:r>
            <a:r>
              <a:rPr lang="en-AU" sz="2400" dirty="0" smtClean="0"/>
              <a:t>risks </a:t>
            </a:r>
            <a:r>
              <a:rPr lang="en-AU" sz="2400" dirty="0" smtClean="0"/>
              <a:t>as they </a:t>
            </a:r>
            <a:r>
              <a:rPr lang="en-AU" sz="2400" dirty="0" smtClean="0"/>
              <a:t>emerge</a:t>
            </a:r>
            <a:endParaRPr lang="en-AU" sz="2400" dirty="0" smtClean="0"/>
          </a:p>
          <a:p>
            <a:r>
              <a:rPr lang="en-AU" sz="2400" dirty="0" smtClean="0"/>
              <a:t>Flexible farm system</a:t>
            </a:r>
          </a:p>
          <a:p>
            <a:r>
              <a:rPr lang="en-AU" sz="2400" dirty="0" smtClean="0"/>
              <a:t>Care for the land and realise they need to manage the land sustainably – it supports their business</a:t>
            </a:r>
          </a:p>
          <a:p>
            <a:r>
              <a:rPr lang="en-AU" sz="2400" dirty="0" smtClean="0"/>
              <a:t>Are open to, and </a:t>
            </a:r>
            <a:r>
              <a:rPr lang="en-AU" sz="2400" dirty="0" smtClean="0"/>
              <a:t>adopt, </a:t>
            </a:r>
            <a:r>
              <a:rPr lang="en-AU" sz="2400" dirty="0" smtClean="0"/>
              <a:t>new ideas and technology</a:t>
            </a:r>
          </a:p>
          <a:p>
            <a:r>
              <a:rPr lang="en-AU" sz="2400" dirty="0" smtClean="0"/>
              <a:t>Make informed decisions</a:t>
            </a:r>
          </a:p>
          <a:p>
            <a:r>
              <a:rPr lang="en-AU" sz="2400" dirty="0" smtClean="0"/>
              <a:t>Farm to their </a:t>
            </a:r>
            <a:r>
              <a:rPr lang="en-AU" sz="2400" dirty="0" smtClean="0"/>
              <a:t>personality</a:t>
            </a:r>
          </a:p>
          <a:p>
            <a:endParaRPr lang="en-AU" sz="2400" dirty="0"/>
          </a:p>
          <a:p>
            <a:r>
              <a:rPr lang="en-AU" sz="2400" i="1" dirty="0" smtClean="0"/>
              <a:t>Note: Permanent plantings, such as horticulture and viticulture are not as flexible. </a:t>
            </a:r>
            <a:endParaRPr lang="en-AU" sz="2400" i="1" dirty="0" smtClean="0"/>
          </a:p>
          <a:p>
            <a:endParaRPr lang="en-AU" sz="2400" dirty="0" smtClean="0"/>
          </a:p>
          <a:p>
            <a:endParaRPr lang="en-AU" sz="2400" dirty="0" smtClean="0"/>
          </a:p>
          <a:p>
            <a:endParaRPr lang="en-AU" sz="2400" dirty="0" smtClean="0"/>
          </a:p>
          <a:p>
            <a:endParaRPr lang="en-AU" sz="2400" dirty="0"/>
          </a:p>
          <a:p>
            <a:pPr marL="0" indent="0">
              <a:buNone/>
            </a:pPr>
            <a:endParaRPr lang="en-AU" sz="2400" u="sng" dirty="0"/>
          </a:p>
          <a:p>
            <a:endParaRPr lang="en-AU" sz="1800" dirty="0"/>
          </a:p>
        </p:txBody>
      </p:sp>
    </p:spTree>
    <p:extLst>
      <p:ext uri="{BB962C8B-B14F-4D97-AF65-F5344CB8AC3E}">
        <p14:creationId xmlns:p14="http://schemas.microsoft.com/office/powerpoint/2010/main" val="1522646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Focused </a:t>
            </a:r>
            <a:r>
              <a:rPr lang="en-AU" sz="2800" dirty="0" smtClean="0"/>
              <a:t>on climate change</a:t>
            </a:r>
            <a:endParaRPr lang="en-AU" sz="2800" dirty="0"/>
          </a:p>
        </p:txBody>
      </p:sp>
      <p:sp>
        <p:nvSpPr>
          <p:cNvPr id="3" name="Text Placeholder 2"/>
          <p:cNvSpPr>
            <a:spLocks noGrp="1"/>
          </p:cNvSpPr>
          <p:nvPr>
            <p:ph type="body" sz="quarter" idx="11"/>
          </p:nvPr>
        </p:nvSpPr>
        <p:spPr/>
        <p:txBody>
          <a:bodyPr/>
          <a:lstStyle/>
          <a:p>
            <a:r>
              <a:rPr lang="en-AU" sz="2400" dirty="0" smtClean="0"/>
              <a:t>Actively </a:t>
            </a:r>
            <a:r>
              <a:rPr lang="en-AU" sz="2400" dirty="0" smtClean="0"/>
              <a:t>exploring alternative uses for their </a:t>
            </a:r>
            <a:r>
              <a:rPr lang="en-AU" sz="2400" dirty="0" smtClean="0"/>
              <a:t>land</a:t>
            </a:r>
          </a:p>
          <a:p>
            <a:r>
              <a:rPr lang="en-AU" sz="2400" dirty="0" smtClean="0"/>
              <a:t>This might include identifying threats or opportunities</a:t>
            </a:r>
            <a:endParaRPr lang="en-AU" sz="2400" dirty="0" smtClean="0"/>
          </a:p>
          <a:p>
            <a:r>
              <a:rPr lang="en-AU" sz="2400" dirty="0" smtClean="0"/>
              <a:t>May be geographically diversifying</a:t>
            </a:r>
          </a:p>
          <a:p>
            <a:r>
              <a:rPr lang="en-AU" sz="2400" dirty="0" smtClean="0"/>
              <a:t>Willing to spend money on biodiversity/conservation</a:t>
            </a:r>
          </a:p>
          <a:p>
            <a:r>
              <a:rPr lang="en-AU" sz="2400" dirty="0" smtClean="0"/>
              <a:t>Able </a:t>
            </a:r>
            <a:r>
              <a:rPr lang="en-AU" sz="2400" dirty="0"/>
              <a:t>to </a:t>
            </a:r>
            <a:r>
              <a:rPr lang="en-AU" sz="2400" dirty="0" smtClean="0"/>
              <a:t>interpret complex information</a:t>
            </a:r>
            <a:r>
              <a:rPr lang="en-AU" sz="2400" dirty="0"/>
              <a:t>, and make a </a:t>
            </a:r>
            <a:r>
              <a:rPr lang="en-AU" sz="2400" dirty="0" smtClean="0"/>
              <a:t>decision</a:t>
            </a:r>
          </a:p>
          <a:p>
            <a:r>
              <a:rPr lang="en-AU" sz="2400" dirty="0" smtClean="0"/>
              <a:t>Might use outside expert advice to guide decisions. </a:t>
            </a:r>
            <a:endParaRPr lang="en-AU" sz="2400" dirty="0" smtClean="0"/>
          </a:p>
          <a:p>
            <a:endParaRPr lang="en-AU" sz="2400" dirty="0" smtClean="0"/>
          </a:p>
          <a:p>
            <a:endParaRPr lang="en-AU" sz="2400" dirty="0" smtClean="0"/>
          </a:p>
          <a:p>
            <a:endParaRPr lang="en-AU" sz="2400" dirty="0" smtClean="0"/>
          </a:p>
          <a:p>
            <a:endParaRPr lang="en-AU" sz="2400" dirty="0" smtClean="0"/>
          </a:p>
          <a:p>
            <a:endParaRPr lang="en-AU" sz="2400" dirty="0" smtClean="0"/>
          </a:p>
          <a:p>
            <a:endParaRPr lang="en-AU" sz="2400" dirty="0"/>
          </a:p>
          <a:p>
            <a:pPr marL="0" indent="0">
              <a:buNone/>
            </a:pPr>
            <a:endParaRPr lang="en-AU" sz="2400" u="sng" dirty="0"/>
          </a:p>
          <a:p>
            <a:endParaRPr lang="en-AU" sz="1800" dirty="0"/>
          </a:p>
        </p:txBody>
      </p:sp>
    </p:spTree>
    <p:extLst>
      <p:ext uri="{BB962C8B-B14F-4D97-AF65-F5344CB8AC3E}">
        <p14:creationId xmlns:p14="http://schemas.microsoft.com/office/powerpoint/2010/main" val="1254323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141170_Meridain Agriculture Powerpoint Presentation_FINAL</Template>
  <TotalTime>7162</TotalTime>
  <Words>838</Words>
  <Application>Microsoft Office PowerPoint</Application>
  <PresentationFormat>A4 Paper (210x297 mm)</PresentationFormat>
  <Paragraphs>167</Paragraphs>
  <Slides>17</Slides>
  <Notes>13</Notes>
  <HiddenSlides>0</HiddenSlides>
  <MMClips>0</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1</vt:i4>
      </vt:variant>
      <vt:variant>
        <vt:lpstr>Slide Titles</vt:lpstr>
      </vt:variant>
      <vt:variant>
        <vt:i4>17</vt:i4>
      </vt:variant>
    </vt:vector>
  </HeadingPairs>
  <TitlesOfParts>
    <vt:vector size="27" baseType="lpstr">
      <vt:lpstr>Arial</vt:lpstr>
      <vt:lpstr>Calibri</vt:lpstr>
      <vt:lpstr>Nexa Bold</vt:lpstr>
      <vt:lpstr>Nexa Book</vt:lpstr>
      <vt:lpstr>3_Custom Design</vt:lpstr>
      <vt:lpstr>Custom Design</vt:lpstr>
      <vt:lpstr>1_Custom Design</vt:lpstr>
      <vt:lpstr>2_Custom Design</vt:lpstr>
      <vt:lpstr>4_Custom Design</vt:lpstr>
      <vt:lpstr>Adobe Acrobat Document</vt:lpstr>
      <vt:lpstr>Risk Management in a changing climate</vt:lpstr>
      <vt:lpstr>Introduction and outline</vt:lpstr>
      <vt:lpstr>Agriculture and Risk</vt:lpstr>
      <vt:lpstr>What is risk?</vt:lpstr>
      <vt:lpstr>Risk is Personal</vt:lpstr>
      <vt:lpstr>Three broad groups of farmers </vt:lpstr>
      <vt:lpstr>No Change </vt:lpstr>
      <vt:lpstr>Good managers, not directly focused on climate change</vt:lpstr>
      <vt:lpstr>Focused on climate change</vt:lpstr>
      <vt:lpstr>What's already happening</vt:lpstr>
      <vt:lpstr>What's already happening</vt:lpstr>
      <vt:lpstr>What's already happening</vt:lpstr>
      <vt:lpstr>Management and measurement</vt:lpstr>
      <vt:lpstr>Decision Making</vt:lpstr>
      <vt:lpstr>SWOT</vt:lpstr>
      <vt:lpstr>Risk Management Heat Map</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Angela McClelland</dc:creator>
  <cp:lastModifiedBy>Paul Blackshaw</cp:lastModifiedBy>
  <cp:revision>185</cp:revision>
  <cp:lastPrinted>2018-10-24T05:16:40Z</cp:lastPrinted>
  <dcterms:created xsi:type="dcterms:W3CDTF">2016-05-18T01:55:21Z</dcterms:created>
  <dcterms:modified xsi:type="dcterms:W3CDTF">2018-10-24T05:16:46Z</dcterms:modified>
</cp:coreProperties>
</file>