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8" r:id="rId2"/>
    <p:sldId id="271" r:id="rId3"/>
    <p:sldId id="278" r:id="rId4"/>
    <p:sldId id="292" r:id="rId5"/>
    <p:sldId id="293" r:id="rId6"/>
    <p:sldId id="297" r:id="rId7"/>
    <p:sldId id="282" r:id="rId8"/>
    <p:sldId id="286" r:id="rId9"/>
    <p:sldId id="301" r:id="rId10"/>
    <p:sldId id="294" r:id="rId11"/>
    <p:sldId id="300" r:id="rId12"/>
    <p:sldId id="295" r:id="rId13"/>
    <p:sldId id="288"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CB3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1DF6BA-D8F7-4224-8852-D8EE44507F70}" type="datetimeFigureOut">
              <a:rPr lang="en-AU" smtClean="0"/>
              <a:t>25/10/2018</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747A72-8C3D-4E94-B06E-76ABAC868448}" type="slidenum">
              <a:rPr lang="en-AU" smtClean="0"/>
              <a:t>‹#›</a:t>
            </a:fld>
            <a:endParaRPr lang="en-AU"/>
          </a:p>
        </p:txBody>
      </p:sp>
    </p:spTree>
    <p:extLst>
      <p:ext uri="{BB962C8B-B14F-4D97-AF65-F5344CB8AC3E}">
        <p14:creationId xmlns:p14="http://schemas.microsoft.com/office/powerpoint/2010/main" val="2123170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D84B809-1DA3-443A-B643-10A34CEF04C0}" type="slidenum">
              <a:rPr lang="en-AU" smtClean="0"/>
              <a:t>1</a:t>
            </a:fld>
            <a:endParaRPr lang="en-AU"/>
          </a:p>
        </p:txBody>
      </p:sp>
    </p:spTree>
    <p:extLst>
      <p:ext uri="{BB962C8B-B14F-4D97-AF65-F5344CB8AC3E}">
        <p14:creationId xmlns:p14="http://schemas.microsoft.com/office/powerpoint/2010/main" val="1402418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285750" indent="-285750" eaLnBrk="1" fontAlgn="auto" hangingPunct="1">
              <a:spcAft>
                <a:spcPts val="0"/>
              </a:spcAft>
              <a:buFont typeface="Arial" pitchFamily="34" charset="0"/>
              <a:buChar char="•"/>
              <a:defRPr/>
            </a:pPr>
            <a:endParaRPr lang="en-AU" sz="2800" dirty="0">
              <a:latin typeface="Helvetica" pitchFamily="34" charset="0"/>
              <a:cs typeface="Helvetica" pitchFamily="34" charset="0"/>
            </a:endParaRPr>
          </a:p>
          <a:p>
            <a:pPr eaLnBrk="1" fontAlgn="auto" hangingPunct="1">
              <a:spcAft>
                <a:spcPts val="0"/>
              </a:spcAft>
              <a:buFont typeface="Arial" pitchFamily="34" charset="0"/>
              <a:buNone/>
              <a:defRPr/>
            </a:pPr>
            <a:r>
              <a:rPr lang="en-AU" sz="2800" b="1" dirty="0">
                <a:solidFill>
                  <a:srgbClr val="002060"/>
                </a:solidFill>
                <a:cs typeface="Helvetica" pitchFamily="34" charset="0"/>
              </a:rPr>
              <a:t>Utility Bills are rising</a:t>
            </a:r>
            <a:endParaRPr lang="en-US" sz="2800" b="1" i="1" u="sng" dirty="0">
              <a:solidFill>
                <a:srgbClr val="002060"/>
              </a:solidFill>
              <a:cs typeface="Helvetica" pitchFamily="34" charset="0"/>
            </a:endParaRPr>
          </a:p>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Eroding business profitability</a:t>
            </a:r>
          </a:p>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Future business risk of business input costs</a:t>
            </a:r>
          </a:p>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Energy market uncertainty</a:t>
            </a:r>
          </a:p>
          <a:p>
            <a:pPr marL="742950" lvl="1"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Electricity </a:t>
            </a:r>
          </a:p>
          <a:p>
            <a:pPr marL="742950" lvl="1"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Gas</a:t>
            </a:r>
          </a:p>
          <a:p>
            <a:pPr eaLnBrk="1" fontAlgn="auto" hangingPunct="1">
              <a:spcBef>
                <a:spcPts val="0"/>
              </a:spcBef>
              <a:spcAft>
                <a:spcPts val="0"/>
              </a:spcAft>
              <a:defRPr/>
            </a:pPr>
            <a:endParaRPr lang="en-AU" dirty="0"/>
          </a:p>
          <a:p>
            <a:pPr eaLnBrk="1" fontAlgn="auto" hangingPunct="1">
              <a:spcBef>
                <a:spcPts val="0"/>
              </a:spcBef>
              <a:spcAft>
                <a:spcPts val="0"/>
              </a:spcAft>
              <a:defRPr/>
            </a:pPr>
            <a:r>
              <a:rPr lang="en-AU" b="1" dirty="0">
                <a:solidFill>
                  <a:srgbClr val="002060"/>
                </a:solidFill>
                <a:cs typeface="Helvetica" pitchFamily="34" charset="0"/>
              </a:rPr>
              <a:t>Available capital</a:t>
            </a:r>
            <a:endParaRPr lang="en-US" b="1" i="1" u="sng" dirty="0">
              <a:solidFill>
                <a:srgbClr val="002060"/>
              </a:solidFill>
              <a:cs typeface="Helvetica" pitchFamily="34" charset="0"/>
            </a:endParaRPr>
          </a:p>
          <a:p>
            <a:pPr marL="285750" indent="-285750" eaLnBrk="1" fontAlgn="auto" hangingPunct="1">
              <a:spcAft>
                <a:spcPts val="0"/>
              </a:spcAft>
              <a:buFont typeface="Arial" pitchFamily="34" charset="0"/>
              <a:buChar char="•"/>
              <a:defRPr/>
            </a:pPr>
            <a:r>
              <a:rPr lang="en-AU" dirty="0">
                <a:latin typeface="Helvetica" pitchFamily="34" charset="0"/>
                <a:cs typeface="Helvetica" pitchFamily="34" charset="0"/>
              </a:rPr>
              <a:t>Opportunity Costs</a:t>
            </a:r>
          </a:p>
          <a:p>
            <a:pPr marL="285750" indent="-285750" eaLnBrk="1" fontAlgn="auto" hangingPunct="1">
              <a:spcAft>
                <a:spcPts val="0"/>
              </a:spcAft>
              <a:buFont typeface="Arial" pitchFamily="34" charset="0"/>
              <a:buChar char="•"/>
              <a:defRPr/>
            </a:pPr>
            <a:r>
              <a:rPr lang="en-AU" dirty="0">
                <a:latin typeface="Helvetica" pitchFamily="34" charset="0"/>
                <a:cs typeface="Helvetica" pitchFamily="34" charset="0"/>
              </a:rPr>
              <a:t>Split incentives</a:t>
            </a:r>
          </a:p>
          <a:p>
            <a:pPr eaLnBrk="1" fontAlgn="auto" hangingPunct="1">
              <a:spcBef>
                <a:spcPts val="0"/>
              </a:spcBef>
              <a:spcAft>
                <a:spcPts val="0"/>
              </a:spcAft>
              <a:defRPr/>
            </a:pPr>
            <a:endParaRPr lang="en-AU" dirty="0"/>
          </a:p>
        </p:txBody>
      </p:sp>
      <p:sp>
        <p:nvSpPr>
          <p:cNvPr id="4403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D07772B-D2A9-47E6-8AE6-AF20CF38AE5F}" type="slidenum">
              <a:rPr lang="en-AU" altLang="en-US" smtClean="0"/>
              <a:pPr fontAlgn="base">
                <a:spcBef>
                  <a:spcPct val="0"/>
                </a:spcBef>
                <a:spcAft>
                  <a:spcPct val="0"/>
                </a:spcAft>
                <a:defRPr/>
              </a:pPr>
              <a:t>4</a:t>
            </a:fld>
            <a:endParaRPr lang="en-AU"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Capital costs have reduced</a:t>
            </a:r>
          </a:p>
          <a:p>
            <a:pPr marL="742950" lvl="1"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Business Case strong for investment in an increasing number of businesses</a:t>
            </a:r>
          </a:p>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Rising energy costs</a:t>
            </a:r>
          </a:p>
          <a:p>
            <a:pPr marL="742950" lvl="1"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Make business case compelling for investment</a:t>
            </a:r>
          </a:p>
          <a:p>
            <a:pPr marL="285750" indent="-285750" eaLnBrk="1" fontAlgn="auto" hangingPunct="1">
              <a:spcAft>
                <a:spcPts val="0"/>
              </a:spcAft>
              <a:buFont typeface="Arial" pitchFamily="34" charset="0"/>
              <a:buChar char="•"/>
              <a:defRPr/>
            </a:pPr>
            <a:r>
              <a:rPr lang="en-AU" sz="2800" dirty="0">
                <a:latin typeface="Helvetica" pitchFamily="34" charset="0"/>
                <a:cs typeface="Helvetica" pitchFamily="34" charset="0"/>
              </a:rPr>
              <a:t>How to Finance?</a:t>
            </a:r>
          </a:p>
          <a:p>
            <a:pPr eaLnBrk="1" fontAlgn="auto" hangingPunct="1">
              <a:spcBef>
                <a:spcPts val="0"/>
              </a:spcBef>
              <a:spcAft>
                <a:spcPts val="0"/>
              </a:spcAft>
              <a:defRPr/>
            </a:pPr>
            <a:endParaRPr lang="en-AU" dirty="0"/>
          </a:p>
        </p:txBody>
      </p:sp>
      <p:sp>
        <p:nvSpPr>
          <p:cNvPr id="45060"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91E54BB-A616-4781-A284-E6E1748A0AF2}" type="slidenum">
              <a:rPr lang="en-AU" altLang="en-US" smtClean="0"/>
              <a:pPr fontAlgn="base">
                <a:spcBef>
                  <a:spcPct val="0"/>
                </a:spcBef>
                <a:spcAft>
                  <a:spcPct val="0"/>
                </a:spcAft>
                <a:defRPr/>
              </a:pPr>
              <a:t>5</a:t>
            </a:fld>
            <a:endParaRPr lang="en-AU"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4608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7D6557A-440D-4E92-B9AC-C7088DADE189}" type="slidenum">
              <a:rPr lang="en-AU" altLang="en-US" smtClean="0"/>
              <a:pPr fontAlgn="base">
                <a:spcBef>
                  <a:spcPct val="0"/>
                </a:spcBef>
                <a:spcAft>
                  <a:spcPct val="0"/>
                </a:spcAft>
                <a:defRPr/>
              </a:pPr>
              <a:t>7</a:t>
            </a:fld>
            <a:endParaRPr lang="en-AU"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4813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F70454B0-4173-4A83-9900-9272A702FB0F}" type="slidenum">
              <a:rPr lang="en-AU" altLang="en-US" smtClean="0"/>
              <a:pPr fontAlgn="base">
                <a:spcBef>
                  <a:spcPct val="0"/>
                </a:spcBef>
                <a:spcAft>
                  <a:spcPct val="0"/>
                </a:spcAft>
                <a:defRPr/>
              </a:pPr>
              <a:t>8</a:t>
            </a:fld>
            <a:endParaRPr lang="en-AU"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47108"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BD5AF78-16A1-4124-B044-CC3D2D50D0FE}" type="slidenum">
              <a:rPr lang="en-AU" altLang="en-US" smtClean="0">
                <a:latin typeface="Arial" pitchFamily="34" charset="0"/>
                <a:ea typeface="MS PGothic" pitchFamily="34" charset="-128"/>
              </a:rPr>
              <a:pPr fontAlgn="base">
                <a:spcBef>
                  <a:spcPct val="0"/>
                </a:spcBef>
                <a:spcAft>
                  <a:spcPct val="0"/>
                </a:spcAft>
                <a:defRPr/>
              </a:pPr>
              <a:t>10</a:t>
            </a:fld>
            <a:endParaRPr lang="en-AU" altLang="en-US">
              <a:latin typeface="Arial" pitchFamily="34" charset="0"/>
              <a:ea typeface="MS PGothic"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AU" altLang="en-US"/>
          </a:p>
        </p:txBody>
      </p:sp>
      <p:sp>
        <p:nvSpPr>
          <p:cNvPr id="54276"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457200" fontAlgn="base">
              <a:spcBef>
                <a:spcPct val="0"/>
              </a:spcBef>
              <a:spcAft>
                <a:spcPct val="0"/>
              </a:spcAft>
              <a:defRPr>
                <a:solidFill>
                  <a:schemeClr val="tx1"/>
                </a:solidFill>
                <a:latin typeface="Calibri" pitchFamily="34" charset="0"/>
              </a:defRPr>
            </a:lvl6pPr>
            <a:lvl7pPr marL="2971800" indent="-228600" defTabSz="457200" fontAlgn="base">
              <a:spcBef>
                <a:spcPct val="0"/>
              </a:spcBef>
              <a:spcAft>
                <a:spcPct val="0"/>
              </a:spcAft>
              <a:defRPr>
                <a:solidFill>
                  <a:schemeClr val="tx1"/>
                </a:solidFill>
                <a:latin typeface="Calibri" pitchFamily="34" charset="0"/>
              </a:defRPr>
            </a:lvl7pPr>
            <a:lvl8pPr marL="3429000" indent="-228600" defTabSz="457200" fontAlgn="base">
              <a:spcBef>
                <a:spcPct val="0"/>
              </a:spcBef>
              <a:spcAft>
                <a:spcPct val="0"/>
              </a:spcAft>
              <a:defRPr>
                <a:solidFill>
                  <a:schemeClr val="tx1"/>
                </a:solidFill>
                <a:latin typeface="Calibri" pitchFamily="34" charset="0"/>
              </a:defRPr>
            </a:lvl8pPr>
            <a:lvl9pPr marL="3886200" indent="-228600" defTabSz="4572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21330C1D-0CFA-4F04-943C-D1BE145A8DB8}" type="slidenum">
              <a:rPr lang="en-AU" altLang="en-US" smtClean="0"/>
              <a:pPr fontAlgn="base">
                <a:spcBef>
                  <a:spcPct val="0"/>
                </a:spcBef>
                <a:spcAft>
                  <a:spcPct val="0"/>
                </a:spcAft>
                <a:defRPr/>
              </a:pPr>
              <a:t>13</a:t>
            </a:fld>
            <a:endParaRPr lang="en-AU"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dirty="0"/>
          </a:p>
        </p:txBody>
      </p:sp>
      <p:sp>
        <p:nvSpPr>
          <p:cNvPr id="665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fld id="{B8D0729C-F3EB-4DC8-94D1-F864D93411B6}" type="slidenum">
              <a:rPr lang="en-AU" smtClean="0"/>
              <a:pPr/>
              <a:t>14</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D7BC2A83-68DD-4D07-A60F-90BE7A08F551}" type="datetimeFigureOut">
              <a:rPr lang="en-AU" smtClean="0"/>
              <a:t>25/10/2018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267073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D7BC2A83-68DD-4D07-A60F-90BE7A08F551}" type="datetimeFigureOut">
              <a:rPr lang="en-AU" smtClean="0"/>
              <a:t>25/10/2018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2905722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D7BC2A83-68DD-4D07-A60F-90BE7A08F551}" type="datetimeFigureOut">
              <a:rPr lang="en-AU" smtClean="0"/>
              <a:t>25/10/2018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30621636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7" descr="SUS0337_PPointp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Content Placeholder 22"/>
          <p:cNvSpPr>
            <a:spLocks noGrp="1"/>
          </p:cNvSpPr>
          <p:nvPr>
            <p:ph sz="quarter" idx="13"/>
          </p:nvPr>
        </p:nvSpPr>
        <p:spPr>
          <a:xfrm>
            <a:off x="642910" y="3857642"/>
            <a:ext cx="7929562" cy="1071556"/>
          </a:xfrm>
          <a:prstGeom prst="rect">
            <a:avLst/>
          </a:prstGeom>
        </p:spPr>
        <p:txBody>
          <a:bodyPr/>
          <a:lstStyle>
            <a:lvl1pPr algn="l">
              <a:spcBef>
                <a:spcPts val="0"/>
              </a:spcBef>
              <a:buNone/>
              <a:defRPr sz="2800">
                <a:solidFill>
                  <a:schemeClr val="bg2"/>
                </a:solidFill>
                <a:latin typeface="+mj-lt"/>
              </a:defRPr>
            </a:lvl1pPr>
            <a:lvl2pPr algn="l">
              <a:buNone/>
              <a:defRPr sz="2400">
                <a:solidFill>
                  <a:schemeClr val="bg2"/>
                </a:solidFill>
                <a:latin typeface="+mn-lt"/>
              </a:defRPr>
            </a:lvl2pPr>
          </a:lstStyle>
          <a:p>
            <a:pPr lvl="0"/>
            <a:r>
              <a:rPr lang="en-US" dirty="0"/>
              <a:t>Click to edit Master text styles</a:t>
            </a:r>
          </a:p>
          <a:p>
            <a:pPr lvl="0"/>
            <a:r>
              <a:rPr lang="en-US" dirty="0"/>
              <a:t>Second level</a:t>
            </a:r>
          </a:p>
        </p:txBody>
      </p:sp>
      <p:sp>
        <p:nvSpPr>
          <p:cNvPr id="7" name="Content Placeholder 22"/>
          <p:cNvSpPr>
            <a:spLocks noGrp="1"/>
          </p:cNvSpPr>
          <p:nvPr>
            <p:ph sz="quarter" idx="17"/>
          </p:nvPr>
        </p:nvSpPr>
        <p:spPr>
          <a:xfrm>
            <a:off x="642910" y="4929198"/>
            <a:ext cx="7929562" cy="1071556"/>
          </a:xfrm>
          <a:prstGeom prst="rect">
            <a:avLst/>
          </a:prstGeom>
        </p:spPr>
        <p:txBody>
          <a:bodyPr/>
          <a:lstStyle>
            <a:lvl1pPr algn="l">
              <a:spcBef>
                <a:spcPts val="0"/>
              </a:spcBef>
              <a:buNone/>
              <a:defRPr sz="2400">
                <a:solidFill>
                  <a:schemeClr val="bg2"/>
                </a:solidFill>
                <a:latin typeface="+mn-lt"/>
              </a:defRPr>
            </a:lvl1pPr>
            <a:lvl2pPr algn="l">
              <a:buNone/>
              <a:defRPr sz="2400">
                <a:solidFill>
                  <a:schemeClr val="bg2"/>
                </a:solidFill>
                <a:latin typeface="+mn-lt"/>
              </a:defRPr>
            </a:lvl2pPr>
          </a:lstStyle>
          <a:p>
            <a:pPr lvl="0"/>
            <a:r>
              <a:rPr lang="en-US" dirty="0"/>
              <a:t>Click to edit Master text style</a:t>
            </a:r>
          </a:p>
        </p:txBody>
      </p:sp>
      <p:sp>
        <p:nvSpPr>
          <p:cNvPr id="5" name="Date Placeholder 9"/>
          <p:cNvSpPr>
            <a:spLocks noGrp="1"/>
          </p:cNvSpPr>
          <p:nvPr>
            <p:ph type="dt" sz="half" idx="18"/>
          </p:nvPr>
        </p:nvSpPr>
        <p:spPr>
          <a:xfrm>
            <a:off x="457200" y="6245225"/>
            <a:ext cx="2133600" cy="474663"/>
          </a:xfrm>
          <a:prstGeom prst="rect">
            <a:avLst/>
          </a:prstGeom>
        </p:spPr>
        <p:txBody>
          <a:bodyPr/>
          <a:lstStyle>
            <a:lvl1pPr>
              <a:defRPr/>
            </a:lvl1pPr>
          </a:lstStyle>
          <a:p>
            <a:pPr>
              <a:defRPr/>
            </a:pPr>
            <a:fld id="{B8471545-1A60-4568-A2AF-DA1CB697CE01}" type="datetimeFigureOut">
              <a:rPr lang="en-AU">
                <a:solidFill>
                  <a:srgbClr val="4D4E46"/>
                </a:solidFill>
              </a:rPr>
              <a:pPr>
                <a:defRPr/>
              </a:pPr>
              <a:t>25/10/2018</a:t>
            </a:fld>
            <a:endParaRPr lang="en-AU" dirty="0">
              <a:solidFill>
                <a:srgbClr val="4D4E46"/>
              </a:solidFill>
            </a:endParaRPr>
          </a:p>
        </p:txBody>
      </p:sp>
      <p:sp>
        <p:nvSpPr>
          <p:cNvPr id="6" name="Slide Number Placeholder 10"/>
          <p:cNvSpPr>
            <a:spLocks noGrp="1"/>
          </p:cNvSpPr>
          <p:nvPr>
            <p:ph type="sldNum" sz="quarter" idx="19"/>
          </p:nvPr>
        </p:nvSpPr>
        <p:spPr>
          <a:xfrm>
            <a:off x="6553200" y="6245225"/>
            <a:ext cx="2133600" cy="474663"/>
          </a:xfrm>
          <a:prstGeom prst="rect">
            <a:avLst/>
          </a:prstGeom>
        </p:spPr>
        <p:txBody>
          <a:bodyPr/>
          <a:lstStyle>
            <a:lvl1pPr>
              <a:defRPr/>
            </a:lvl1pPr>
          </a:lstStyle>
          <a:p>
            <a:pPr>
              <a:defRPr/>
            </a:pPr>
            <a:fld id="{341D7ED7-7C2B-4910-8B56-166ED0A0EA49}" type="slidenum">
              <a:rPr lang="en-AU">
                <a:solidFill>
                  <a:srgbClr val="4D4E46"/>
                </a:solidFill>
              </a:rPr>
              <a:pPr>
                <a:defRPr/>
              </a:pPr>
              <a:t>‹#›</a:t>
            </a:fld>
            <a:endParaRPr lang="en-AU" dirty="0">
              <a:solidFill>
                <a:srgbClr val="4D4E46"/>
              </a:solidFill>
            </a:endParaRPr>
          </a:p>
        </p:txBody>
      </p:sp>
      <p:sp>
        <p:nvSpPr>
          <p:cNvPr id="8" name="Footer Placeholder 11"/>
          <p:cNvSpPr>
            <a:spLocks noGrp="1"/>
          </p:cNvSpPr>
          <p:nvPr>
            <p:ph type="ftr" sz="quarter" idx="20"/>
          </p:nvPr>
        </p:nvSpPr>
        <p:spPr>
          <a:xfrm>
            <a:off x="3124200" y="6245225"/>
            <a:ext cx="2895600" cy="474663"/>
          </a:xfrm>
          <a:prstGeom prst="rect">
            <a:avLst/>
          </a:prstGeom>
        </p:spPr>
        <p:txBody>
          <a:bodyPr/>
          <a:lstStyle>
            <a:lvl1pPr>
              <a:defRPr/>
            </a:lvl1pPr>
          </a:lstStyle>
          <a:p>
            <a:pPr>
              <a:defRPr/>
            </a:pPr>
            <a:endParaRPr lang="en-AU">
              <a:solidFill>
                <a:srgbClr val="4D4E46"/>
              </a:solidFill>
            </a:endParaRPr>
          </a:p>
        </p:txBody>
      </p:sp>
    </p:spTree>
    <p:extLst>
      <p:ext uri="{BB962C8B-B14F-4D97-AF65-F5344CB8AC3E}">
        <p14:creationId xmlns:p14="http://schemas.microsoft.com/office/powerpoint/2010/main" val="34753429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4" name="Picture 7" descr="SUS0337_PPointp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Content Placeholder 22"/>
          <p:cNvSpPr>
            <a:spLocks noGrp="1"/>
          </p:cNvSpPr>
          <p:nvPr>
            <p:ph sz="quarter" idx="13"/>
          </p:nvPr>
        </p:nvSpPr>
        <p:spPr>
          <a:xfrm>
            <a:off x="642910" y="3857642"/>
            <a:ext cx="7929562" cy="1071556"/>
          </a:xfrm>
        </p:spPr>
        <p:txBody>
          <a:bodyPr/>
          <a:lstStyle>
            <a:lvl1pPr algn="l">
              <a:spcBef>
                <a:spcPts val="0"/>
              </a:spcBef>
              <a:buNone/>
              <a:defRPr sz="2800">
                <a:solidFill>
                  <a:schemeClr val="bg2"/>
                </a:solidFill>
                <a:latin typeface="+mj-lt"/>
              </a:defRPr>
            </a:lvl1pPr>
            <a:lvl2pPr algn="l">
              <a:buNone/>
              <a:defRPr sz="2400">
                <a:solidFill>
                  <a:schemeClr val="bg2"/>
                </a:solidFill>
                <a:latin typeface="+mn-lt"/>
              </a:defRPr>
            </a:lvl2pPr>
          </a:lstStyle>
          <a:p>
            <a:pPr lvl="0"/>
            <a:r>
              <a:rPr lang="en-US" dirty="0"/>
              <a:t>Click to edit Master text styles</a:t>
            </a:r>
          </a:p>
          <a:p>
            <a:pPr lvl="0"/>
            <a:r>
              <a:rPr lang="en-US" dirty="0"/>
              <a:t>Second level</a:t>
            </a:r>
          </a:p>
        </p:txBody>
      </p:sp>
      <p:sp>
        <p:nvSpPr>
          <p:cNvPr id="7" name="Content Placeholder 22"/>
          <p:cNvSpPr>
            <a:spLocks noGrp="1"/>
          </p:cNvSpPr>
          <p:nvPr>
            <p:ph sz="quarter" idx="17"/>
          </p:nvPr>
        </p:nvSpPr>
        <p:spPr>
          <a:xfrm>
            <a:off x="642910" y="4929198"/>
            <a:ext cx="7929562" cy="1071556"/>
          </a:xfrm>
        </p:spPr>
        <p:txBody>
          <a:bodyPr/>
          <a:lstStyle>
            <a:lvl1pPr algn="l">
              <a:spcBef>
                <a:spcPts val="0"/>
              </a:spcBef>
              <a:buNone/>
              <a:defRPr sz="2400">
                <a:solidFill>
                  <a:schemeClr val="bg2"/>
                </a:solidFill>
                <a:latin typeface="+mn-lt"/>
              </a:defRPr>
            </a:lvl1pPr>
            <a:lvl2pPr algn="l">
              <a:buNone/>
              <a:defRPr sz="2400">
                <a:solidFill>
                  <a:schemeClr val="bg2"/>
                </a:solidFill>
                <a:latin typeface="+mn-lt"/>
              </a:defRPr>
            </a:lvl2pPr>
          </a:lstStyle>
          <a:p>
            <a:pPr lvl="0"/>
            <a:r>
              <a:rPr lang="en-US" dirty="0"/>
              <a:t>Click to edit Master text style</a:t>
            </a:r>
          </a:p>
        </p:txBody>
      </p:sp>
      <p:sp>
        <p:nvSpPr>
          <p:cNvPr id="5" name="Date Placeholder 9"/>
          <p:cNvSpPr>
            <a:spLocks noGrp="1"/>
          </p:cNvSpPr>
          <p:nvPr>
            <p:ph type="dt" sz="half" idx="18"/>
          </p:nvPr>
        </p:nvSpPr>
        <p:spPr/>
        <p:txBody>
          <a:bodyPr/>
          <a:lstStyle>
            <a:lvl1pPr>
              <a:defRPr/>
            </a:lvl1pPr>
          </a:lstStyle>
          <a:p>
            <a:pPr>
              <a:defRPr/>
            </a:pPr>
            <a:fld id="{B8471545-1A60-4568-A2AF-DA1CB697CE01}" type="datetimeFigureOut">
              <a:rPr lang="en-AU">
                <a:solidFill>
                  <a:srgbClr val="4D4E46"/>
                </a:solidFill>
              </a:rPr>
              <a:pPr>
                <a:defRPr/>
              </a:pPr>
              <a:t>25/10/2018</a:t>
            </a:fld>
            <a:endParaRPr lang="en-AU" dirty="0">
              <a:solidFill>
                <a:srgbClr val="4D4E46"/>
              </a:solidFill>
            </a:endParaRPr>
          </a:p>
        </p:txBody>
      </p:sp>
      <p:sp>
        <p:nvSpPr>
          <p:cNvPr id="6" name="Slide Number Placeholder 10"/>
          <p:cNvSpPr>
            <a:spLocks noGrp="1"/>
          </p:cNvSpPr>
          <p:nvPr>
            <p:ph type="sldNum" sz="quarter" idx="19"/>
          </p:nvPr>
        </p:nvSpPr>
        <p:spPr/>
        <p:txBody>
          <a:bodyPr/>
          <a:lstStyle>
            <a:lvl1pPr>
              <a:defRPr/>
            </a:lvl1pPr>
          </a:lstStyle>
          <a:p>
            <a:pPr>
              <a:defRPr/>
            </a:pPr>
            <a:fld id="{341D7ED7-7C2B-4910-8B56-166ED0A0EA49}" type="slidenum">
              <a:rPr lang="en-AU">
                <a:solidFill>
                  <a:srgbClr val="4D4E46"/>
                </a:solidFill>
              </a:rPr>
              <a:pPr>
                <a:defRPr/>
              </a:pPr>
              <a:t>‹#›</a:t>
            </a:fld>
            <a:endParaRPr lang="en-AU" dirty="0">
              <a:solidFill>
                <a:srgbClr val="4D4E46"/>
              </a:solidFill>
            </a:endParaRPr>
          </a:p>
        </p:txBody>
      </p:sp>
      <p:sp>
        <p:nvSpPr>
          <p:cNvPr id="8" name="Footer Placeholder 11"/>
          <p:cNvSpPr>
            <a:spLocks noGrp="1"/>
          </p:cNvSpPr>
          <p:nvPr>
            <p:ph type="ftr" sz="quarter" idx="20"/>
          </p:nvPr>
        </p:nvSpPr>
        <p:spPr/>
        <p:txBody>
          <a:bodyPr/>
          <a:lstStyle>
            <a:lvl1pPr>
              <a:defRPr/>
            </a:lvl1pPr>
          </a:lstStyle>
          <a:p>
            <a:pPr>
              <a:defRPr/>
            </a:pPr>
            <a:endParaRPr lang="en-AU">
              <a:solidFill>
                <a:srgbClr val="4D4E46"/>
              </a:solidFill>
            </a:endParaRPr>
          </a:p>
        </p:txBody>
      </p:sp>
    </p:spTree>
    <p:extLst>
      <p:ext uri="{BB962C8B-B14F-4D97-AF65-F5344CB8AC3E}">
        <p14:creationId xmlns:p14="http://schemas.microsoft.com/office/powerpoint/2010/main" val="29600471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1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userDrawn="1"/>
        </p:nvSpPr>
        <p:spPr>
          <a:xfrm>
            <a:off x="179388" y="219075"/>
            <a:ext cx="8785225" cy="900113"/>
          </a:xfrm>
          <a:prstGeom prst="rect">
            <a:avLst/>
          </a:prstGeom>
          <a:solidFill>
            <a:srgbClr val="6CB33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sz="1100" dirty="0"/>
          </a:p>
        </p:txBody>
      </p:sp>
      <p:sp>
        <p:nvSpPr>
          <p:cNvPr id="11" name="Title 10"/>
          <p:cNvSpPr>
            <a:spLocks noGrp="1"/>
          </p:cNvSpPr>
          <p:nvPr>
            <p:ph type="title"/>
          </p:nvPr>
        </p:nvSpPr>
        <p:spPr>
          <a:xfrm>
            <a:off x="196806" y="365126"/>
            <a:ext cx="8694646" cy="662485"/>
          </a:xfrm>
        </p:spPr>
        <p:txBody>
          <a:bodyPr lIns="108000">
            <a:noAutofit/>
          </a:bodyPr>
          <a:lstStyle>
            <a:lvl1pPr>
              <a:defRPr sz="2800">
                <a:solidFill>
                  <a:schemeClr val="bg1"/>
                </a:solidFill>
              </a:defRPr>
            </a:lvl1pPr>
          </a:lstStyle>
          <a:p>
            <a:r>
              <a:rPr lang="en-US"/>
              <a:t>Click to edit Master title style</a:t>
            </a:r>
            <a:endParaRPr lang="en-AU"/>
          </a:p>
        </p:txBody>
      </p:sp>
      <p:sp>
        <p:nvSpPr>
          <p:cNvPr id="5" name="Date Placeholder 3"/>
          <p:cNvSpPr>
            <a:spLocks noGrp="1"/>
          </p:cNvSpPr>
          <p:nvPr>
            <p:ph type="dt" sz="half" idx="10"/>
          </p:nvPr>
        </p:nvSpPr>
        <p:spPr/>
        <p:txBody>
          <a:bodyPr/>
          <a:lstStyle>
            <a:lvl1pPr>
              <a:defRPr/>
            </a:lvl1pPr>
          </a:lstStyle>
          <a:p>
            <a:pPr>
              <a:defRPr/>
            </a:pPr>
            <a:fld id="{2AE9F4E1-CE9F-4776-9230-31E2B9B6D0D1}" type="datetime1">
              <a:rPr lang="en-US"/>
              <a:pPr>
                <a:defRPr/>
              </a:pPr>
              <a:t>10/25/2018</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xfrm>
            <a:off x="6831013" y="6400847"/>
            <a:ext cx="2133600" cy="365125"/>
          </a:xfrm>
        </p:spPr>
        <p:txBody>
          <a:bodyPr/>
          <a:lstStyle>
            <a:lvl1pPr>
              <a:defRPr/>
            </a:lvl1pPr>
          </a:lstStyle>
          <a:p>
            <a:pPr>
              <a:defRPr/>
            </a:pPr>
            <a:fld id="{A390700D-6EC4-47A6-BE9C-580B2B3F2136}" type="slidenum">
              <a:rPr lang="en-US"/>
              <a:pPr>
                <a:defRPr/>
              </a:pPr>
              <a:t>‹#›</a:t>
            </a:fld>
            <a:endParaRPr lang="en-US" dirty="0"/>
          </a:p>
        </p:txBody>
      </p:sp>
      <p:sp>
        <p:nvSpPr>
          <p:cNvPr id="9" name="Rectangle 8"/>
          <p:cNvSpPr/>
          <p:nvPr userDrawn="1"/>
        </p:nvSpPr>
        <p:spPr>
          <a:xfrm>
            <a:off x="5868144" y="6240487"/>
            <a:ext cx="2592388" cy="246221"/>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err="1">
                <a:solidFill>
                  <a:srgbClr val="00313C"/>
                </a:solidFill>
                <a:latin typeface="Arial" charset="0"/>
                <a:ea typeface="Arial" charset="0"/>
                <a:cs typeface="Arial" charset="0"/>
              </a:rPr>
              <a:t>SMFAus</a:t>
            </a:r>
            <a:endParaRPr lang="en-AU" sz="1000" dirty="0">
              <a:solidFill>
                <a:srgbClr val="00313C"/>
              </a:solidFill>
              <a:latin typeface="Arial" charset="0"/>
              <a:ea typeface="Arial" charset="0"/>
              <a:cs typeface="Arial" charset="0"/>
            </a:endParaRPr>
          </a:p>
        </p:txBody>
      </p:sp>
      <p:pic>
        <p:nvPicPr>
          <p:cNvPr id="10" name="Picture 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713108" y="6296917"/>
            <a:ext cx="177635" cy="144240"/>
          </a:xfrm>
          <a:prstGeom prst="rect">
            <a:avLst/>
          </a:prstGeom>
        </p:spPr>
      </p:pic>
      <p:sp>
        <p:nvSpPr>
          <p:cNvPr id="12" name="Rectangle 11"/>
          <p:cNvSpPr/>
          <p:nvPr userDrawn="1"/>
        </p:nvSpPr>
        <p:spPr>
          <a:xfrm>
            <a:off x="2915816" y="6245926"/>
            <a:ext cx="2661148" cy="246221"/>
          </a:xfrm>
          <a:prstGeom prst="rect">
            <a:avLst/>
          </a:prstGeom>
        </p:spPr>
        <p:txBody>
          <a:bodyPr wrap="square">
            <a:spAutoFit/>
          </a:bodyPr>
          <a:lstStyle/>
          <a:p>
            <a:pPr lvl="0">
              <a:defRPr sz="1800">
                <a:solidFill>
                  <a:srgbClr val="000000"/>
                </a:solidFill>
              </a:defRPr>
            </a:pPr>
            <a:r>
              <a:rPr lang="en-US" sz="1000" dirty="0">
                <a:solidFill>
                  <a:srgbClr val="00313C"/>
                </a:solidFill>
                <a:latin typeface="Arial" charset="0"/>
                <a:ea typeface="Arial" charset="0"/>
                <a:cs typeface="Arial" charset="0"/>
              </a:rPr>
              <a:t>sustainablemelbournefund.com.au</a:t>
            </a:r>
          </a:p>
        </p:txBody>
      </p:sp>
    </p:spTree>
    <p:extLst>
      <p:ext uri="{BB962C8B-B14F-4D97-AF65-F5344CB8AC3E}">
        <p14:creationId xmlns:p14="http://schemas.microsoft.com/office/powerpoint/2010/main" val="408266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D7BC2A83-68DD-4D07-A60F-90BE7A08F551}" type="datetimeFigureOut">
              <a:rPr lang="en-AU" smtClean="0"/>
              <a:t>25/10/2018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1725396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7BC2A83-68DD-4D07-A60F-90BE7A08F551}" type="datetimeFigureOut">
              <a:rPr lang="en-AU" smtClean="0"/>
              <a:t>25/10/2018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2752730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D7BC2A83-68DD-4D07-A60F-90BE7A08F551}" type="datetimeFigureOut">
              <a:rPr lang="en-AU" smtClean="0"/>
              <a:t>25/10/2018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41074140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D7BC2A83-68DD-4D07-A60F-90BE7A08F551}" type="datetimeFigureOut">
              <a:rPr lang="en-AU" smtClean="0"/>
              <a:t>25/10/2018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3896245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D7BC2A83-68DD-4D07-A60F-90BE7A08F551}" type="datetimeFigureOut">
              <a:rPr lang="en-AU" smtClean="0"/>
              <a:t>25/10/2018</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2778510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BC2A83-68DD-4D07-A60F-90BE7A08F551}" type="datetimeFigureOut">
              <a:rPr lang="en-AU" smtClean="0"/>
              <a:t>25/10/2018</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37FE15B-B3A3-42B0-A9BB-8D9B10770369}" type="slidenum">
              <a:rPr lang="en-AU" smtClean="0"/>
              <a:t>‹#›</a:t>
            </a:fld>
            <a:endParaRPr lang="en-AU"/>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588"/>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userDrawn="1"/>
        </p:nvSpPr>
        <p:spPr>
          <a:xfrm>
            <a:off x="5868144" y="6240487"/>
            <a:ext cx="2592388" cy="246221"/>
          </a:xfrm>
          <a:prstGeom prst="rect">
            <a:avLst/>
          </a:prstGeom>
        </p:spPr>
        <p:txBody>
          <a:bodyPr wrap="square">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1000" dirty="0" err="1">
                <a:solidFill>
                  <a:srgbClr val="00313C"/>
                </a:solidFill>
                <a:latin typeface="Arial" charset="0"/>
                <a:ea typeface="Arial" charset="0"/>
                <a:cs typeface="Arial" charset="0"/>
              </a:rPr>
              <a:t>SMFAus</a:t>
            </a:r>
            <a:endParaRPr lang="en-AU" sz="1000" dirty="0">
              <a:solidFill>
                <a:srgbClr val="00313C"/>
              </a:solidFill>
              <a:latin typeface="Arial" charset="0"/>
              <a:ea typeface="Arial" charset="0"/>
              <a:cs typeface="Arial" charset="0"/>
            </a:endParaRPr>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713108" y="6296917"/>
            <a:ext cx="177635" cy="144240"/>
          </a:xfrm>
          <a:prstGeom prst="rect">
            <a:avLst/>
          </a:prstGeom>
        </p:spPr>
      </p:pic>
      <p:sp>
        <p:nvSpPr>
          <p:cNvPr id="8" name="Rectangle 7"/>
          <p:cNvSpPr/>
          <p:nvPr userDrawn="1"/>
        </p:nvSpPr>
        <p:spPr>
          <a:xfrm>
            <a:off x="2915816" y="6245926"/>
            <a:ext cx="2661148" cy="246221"/>
          </a:xfrm>
          <a:prstGeom prst="rect">
            <a:avLst/>
          </a:prstGeom>
        </p:spPr>
        <p:txBody>
          <a:bodyPr wrap="square">
            <a:spAutoFit/>
          </a:bodyPr>
          <a:lstStyle/>
          <a:p>
            <a:pPr lvl="0">
              <a:defRPr sz="1800">
                <a:solidFill>
                  <a:srgbClr val="000000"/>
                </a:solidFill>
              </a:defRPr>
            </a:pPr>
            <a:r>
              <a:rPr lang="en-US" sz="1000" dirty="0">
                <a:solidFill>
                  <a:srgbClr val="00313C"/>
                </a:solidFill>
                <a:latin typeface="Arial" charset="0"/>
                <a:ea typeface="Arial" charset="0"/>
                <a:cs typeface="Arial" charset="0"/>
              </a:rPr>
              <a:t>sustainablemelbournefund.com.au</a:t>
            </a:r>
          </a:p>
        </p:txBody>
      </p:sp>
      <p:sp>
        <p:nvSpPr>
          <p:cNvPr id="10" name="Rectangle 9"/>
          <p:cNvSpPr/>
          <p:nvPr userDrawn="1"/>
        </p:nvSpPr>
        <p:spPr>
          <a:xfrm>
            <a:off x="179388" y="219075"/>
            <a:ext cx="8785225" cy="900113"/>
          </a:xfrm>
          <a:prstGeom prst="rect">
            <a:avLst/>
          </a:prstGeom>
          <a:solidFill>
            <a:srgbClr val="6CB33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AU" sz="1100" dirty="0"/>
          </a:p>
        </p:txBody>
      </p:sp>
      <p:sp>
        <p:nvSpPr>
          <p:cNvPr id="11" name="Title 10"/>
          <p:cNvSpPr>
            <a:spLocks noGrp="1"/>
          </p:cNvSpPr>
          <p:nvPr>
            <p:ph type="title"/>
          </p:nvPr>
        </p:nvSpPr>
        <p:spPr>
          <a:xfrm>
            <a:off x="196806" y="365126"/>
            <a:ext cx="8694646" cy="662485"/>
          </a:xfrm>
        </p:spPr>
        <p:txBody>
          <a:bodyPr lIns="108000">
            <a:noAutofit/>
          </a:bodyPr>
          <a:lstStyle>
            <a:lvl1pPr>
              <a:defRPr sz="2800">
                <a:solidFill>
                  <a:schemeClr val="bg1"/>
                </a:solidFill>
              </a:defRPr>
            </a:lvl1pPr>
          </a:lstStyle>
          <a:p>
            <a:r>
              <a:rPr lang="en-US"/>
              <a:t>Click to edit Master title style</a:t>
            </a:r>
            <a:endParaRPr lang="en-AU"/>
          </a:p>
        </p:txBody>
      </p:sp>
      <p:sp>
        <p:nvSpPr>
          <p:cNvPr id="12" name="Slide Number Placeholder 5"/>
          <p:cNvSpPr txBox="1">
            <a:spLocks/>
          </p:cNvSpPr>
          <p:nvPr userDrawn="1"/>
        </p:nvSpPr>
        <p:spPr>
          <a:xfrm>
            <a:off x="6902896" y="6508750"/>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A390700D-6EC4-47A6-BE9C-580B2B3F2136}" type="slidenum">
              <a:rPr lang="en-US" smtClean="0"/>
              <a:pPr>
                <a:defRPr/>
              </a:pPr>
              <a:t>‹#›</a:t>
            </a:fld>
            <a:endParaRPr lang="en-US" dirty="0"/>
          </a:p>
        </p:txBody>
      </p:sp>
    </p:spTree>
    <p:extLst>
      <p:ext uri="{BB962C8B-B14F-4D97-AF65-F5344CB8AC3E}">
        <p14:creationId xmlns:p14="http://schemas.microsoft.com/office/powerpoint/2010/main" val="2315996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BC2A83-68DD-4D07-A60F-90BE7A08F551}" type="datetimeFigureOut">
              <a:rPr lang="en-AU" smtClean="0"/>
              <a:t>25/10/2018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35300966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7BC2A83-68DD-4D07-A60F-90BE7A08F551}" type="datetimeFigureOut">
              <a:rPr lang="en-AU" smtClean="0"/>
              <a:t>25/10/2018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37FE15B-B3A3-42B0-A9BB-8D9B10770369}" type="slidenum">
              <a:rPr lang="en-AU" smtClean="0"/>
              <a:t>‹#›</a:t>
            </a:fld>
            <a:endParaRPr lang="en-AU"/>
          </a:p>
        </p:txBody>
      </p:sp>
    </p:spTree>
    <p:extLst>
      <p:ext uri="{BB962C8B-B14F-4D97-AF65-F5344CB8AC3E}">
        <p14:creationId xmlns:p14="http://schemas.microsoft.com/office/powerpoint/2010/main" val="1756470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BC2A83-68DD-4D07-A60F-90BE7A08F551}" type="datetimeFigureOut">
              <a:rPr lang="en-AU" smtClean="0"/>
              <a:t>25/10/2018</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7FE15B-B3A3-42B0-A9BB-8D9B10770369}" type="slidenum">
              <a:rPr lang="en-AU" smtClean="0"/>
              <a:t>‹#›</a:t>
            </a:fld>
            <a:endParaRPr lang="en-AU"/>
          </a:p>
        </p:txBody>
      </p:sp>
    </p:spTree>
    <p:extLst>
      <p:ext uri="{BB962C8B-B14F-4D97-AF65-F5344CB8AC3E}">
        <p14:creationId xmlns:p14="http://schemas.microsoft.com/office/powerpoint/2010/main" val="4137518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2" Type="http://schemas.openxmlformats.org/officeDocument/2006/relationships/hyperlink" Target="file:///D:\Climate%20Change%20in%20Agriculture\SMF-Project-case---Kevin-Minogue-Dairy-Farmer-200618.mp4" TargetMode="Externa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394232" y="5638800"/>
            <a:ext cx="8419568" cy="805448"/>
          </a:xfrm>
          <a:prstGeom prst="rect">
            <a:avLst/>
          </a:prstGeom>
        </p:spPr>
        <p:txBody>
          <a:bodyPr anchor="t">
            <a:no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lang="en-US" sz="1600" i="0" kern="1200" smtClean="0">
                <a:solidFill>
                  <a:schemeClr val="tx1"/>
                </a:solidFill>
                <a:effectLst/>
                <a:latin typeface="+mj-lt"/>
                <a:ea typeface="+mn-ea"/>
                <a:cs typeface="Calibri"/>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r"/>
            <a:r>
              <a:rPr lang="en-AU" sz="2400" dirty="0">
                <a:solidFill>
                  <a:schemeClr val="bg1"/>
                </a:solidFill>
                <a:latin typeface="Helvetica"/>
                <a:cs typeface="Helvetica"/>
              </a:rPr>
              <a:t>Scott Bocskay, CEO</a:t>
            </a:r>
          </a:p>
          <a:p>
            <a:pPr algn="r"/>
            <a:fld id="{C62EA0FF-DD5F-4405-8823-71B874FB0682}" type="datetime3">
              <a:rPr lang="en-AU" sz="2400" smtClean="0">
                <a:solidFill>
                  <a:schemeClr val="bg1"/>
                </a:solidFill>
                <a:latin typeface="Helvetica"/>
                <a:cs typeface="Helvetica"/>
              </a:rPr>
              <a:t>25 October, 2018</a:t>
            </a:fld>
            <a:endParaRPr lang="en-AU" sz="2400" dirty="0">
              <a:solidFill>
                <a:schemeClr val="bg1"/>
              </a:solidFill>
              <a:latin typeface="Helvetica"/>
              <a:cs typeface="Helvetica"/>
            </a:endParaRPr>
          </a:p>
        </p:txBody>
      </p:sp>
      <p:sp>
        <p:nvSpPr>
          <p:cNvPr id="5" name="Title 1"/>
          <p:cNvSpPr txBox="1">
            <a:spLocks/>
          </p:cNvSpPr>
          <p:nvPr/>
        </p:nvSpPr>
        <p:spPr>
          <a:xfrm>
            <a:off x="1" y="2892971"/>
            <a:ext cx="9017000" cy="2527465"/>
          </a:xfrm>
          <a:prstGeom prst="rect">
            <a:avLst/>
          </a:prstGeom>
          <a:noFill/>
          <a:ln>
            <a:noFill/>
          </a:ln>
        </p:spPr>
        <p:txBody>
          <a:bodyPr anchor="t">
            <a:noAutofit/>
          </a:bodyPr>
          <a:lstStyle>
            <a:lvl1pPr marL="0" marR="0" indent="0" algn="l" defTabSz="457200" rtl="0" eaLnBrk="1" fontAlgn="auto" latinLnBrk="0" hangingPunct="1">
              <a:lnSpc>
                <a:spcPct val="100000"/>
              </a:lnSpc>
              <a:spcBef>
                <a:spcPct val="0"/>
              </a:spcBef>
              <a:spcAft>
                <a:spcPts val="0"/>
              </a:spcAft>
              <a:buClrTx/>
              <a:buSzTx/>
              <a:buFontTx/>
              <a:buNone/>
              <a:tabLst/>
              <a:defRPr sz="3600" b="0" i="0" kern="1200">
                <a:solidFill>
                  <a:schemeClr val="bg1"/>
                </a:solidFill>
                <a:latin typeface="Glober Heavy"/>
                <a:ea typeface="+mj-ea"/>
                <a:cs typeface="Glober Heavy"/>
              </a:defRPr>
            </a:lvl1pPr>
          </a:lstStyle>
          <a:p>
            <a:r>
              <a:rPr lang="en-AU" sz="4400" b="1" dirty="0"/>
              <a:t>Environmental Upgrade Finance</a:t>
            </a:r>
            <a:endParaRPr lang="en-AU" sz="2800" b="1" dirty="0"/>
          </a:p>
          <a:p>
            <a:pPr algn="r"/>
            <a:endParaRPr lang="en-AU" sz="2800" b="1" dirty="0"/>
          </a:p>
          <a:p>
            <a:pPr algn="r"/>
            <a:r>
              <a:rPr lang="en-AU" sz="2800" b="1" dirty="0"/>
              <a:t>Managing Climate Risk in Agriculture Conference 2018</a:t>
            </a:r>
            <a:endParaRPr lang="en-AU" sz="3200" b="1" dirty="0"/>
          </a:p>
          <a:p>
            <a:pPr algn="r"/>
            <a:r>
              <a:rPr lang="en-AU" sz="3200" b="1" dirty="0"/>
              <a:t> </a:t>
            </a:r>
          </a:p>
          <a:p>
            <a:endParaRPr lang="en-AU" sz="3200" dirty="0"/>
          </a:p>
        </p:txBody>
      </p:sp>
    </p:spTree>
    <p:extLst>
      <p:ext uri="{BB962C8B-B14F-4D97-AF65-F5344CB8AC3E}">
        <p14:creationId xmlns:p14="http://schemas.microsoft.com/office/powerpoint/2010/main" val="1416523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9650" y="1389063"/>
            <a:ext cx="2368550"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Rectangle 7"/>
          <p:cNvSpPr>
            <a:spLocks noChangeArrowheads="1"/>
          </p:cNvSpPr>
          <p:nvPr/>
        </p:nvSpPr>
        <p:spPr bwMode="auto">
          <a:xfrm>
            <a:off x="603250" y="404813"/>
            <a:ext cx="80010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1" tIns="45710" rIns="91421" bIns="45710" anchor="ctr"/>
          <a:lstStyle>
            <a:lvl1pPr marL="285750" indent="-285750"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pPr>
            <a:endParaRPr lang="en-US" altLang="en-US" sz="1400">
              <a:solidFill>
                <a:srgbClr val="00B050"/>
              </a:solidFill>
            </a:endParaRPr>
          </a:p>
        </p:txBody>
      </p:sp>
      <p:pic>
        <p:nvPicPr>
          <p:cNvPr id="8"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0" y="1384300"/>
            <a:ext cx="2374900"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5200" y="1384300"/>
            <a:ext cx="2386013"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97834" y="260648"/>
            <a:ext cx="8694646" cy="662485"/>
          </a:xfrm>
        </p:spPr>
        <p:txBody>
          <a:bodyPr/>
          <a:lstStyle/>
          <a:p>
            <a:pPr algn="l"/>
            <a:r>
              <a:rPr lang="en-AU" dirty="0"/>
              <a:t>How Does an EUA Work?</a:t>
            </a:r>
          </a:p>
        </p:txBody>
      </p:sp>
    </p:spTree>
    <p:extLst>
      <p:ext uri="{BB962C8B-B14F-4D97-AF65-F5344CB8AC3E}">
        <p14:creationId xmlns:p14="http://schemas.microsoft.com/office/powerpoint/2010/main" val="220207632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xit" presetSubtype="0" fill="hold" nodeType="clickEffect">
                                  <p:stCondLst>
                                    <p:cond delay="0"/>
                                  </p:stCondLst>
                                  <p:childTnLst>
                                    <p:animEffect transition="out" filter="fade">
                                      <p:cBhvr>
                                        <p:cTn id="18" dur="500"/>
                                        <p:tgtEl>
                                          <p:spTgt spid="21506"/>
                                        </p:tgtEl>
                                      </p:cBhvr>
                                    </p:animEffect>
                                    <p:set>
                                      <p:cBhvr>
                                        <p:cTn id="19" dur="1" fill="hold">
                                          <p:stCondLst>
                                            <p:cond delay="499"/>
                                          </p:stCondLst>
                                        </p:cTn>
                                        <p:tgtEl>
                                          <p:spTgt spid="21506"/>
                                        </p:tgtEl>
                                        <p:attrNameLst>
                                          <p:attrName>style.visibility</p:attrName>
                                        </p:attrNameLst>
                                      </p:cBhvr>
                                      <p:to>
                                        <p:strVal val="hidden"/>
                                      </p:to>
                                    </p:set>
                                  </p:childTnLst>
                                </p:cTn>
                              </p:par>
                              <p:par>
                                <p:cTn id="20" presetID="42" presetClass="path" presetSubtype="0" accel="50000" decel="50000" fill="hold" nodeType="withEffect">
                                  <p:stCondLst>
                                    <p:cond delay="0"/>
                                  </p:stCondLst>
                                  <p:childTnLst>
                                    <p:animMotion origin="layout" path="M 2.22222E-6 -2.81221E-6 L -0.19445 -2.81221E-6 " pathEditMode="relative" rAng="0" ptsTypes="AA">
                                      <p:cBhvr>
                                        <p:cTn id="21" dur="2000" fill="hold"/>
                                        <p:tgtEl>
                                          <p:spTgt spid="8"/>
                                        </p:tgtEl>
                                        <p:attrNameLst>
                                          <p:attrName>ppt_x</p:attrName>
                                          <p:attrName>ppt_y</p:attrName>
                                        </p:attrNameLst>
                                      </p:cBhvr>
                                      <p:rCtr x="-9722" y="0"/>
                                    </p:animMotion>
                                  </p:childTnLst>
                                </p:cTn>
                              </p:par>
                              <p:par>
                                <p:cTn id="22" presetID="42" presetClass="path" presetSubtype="0" accel="50000" decel="50000" fill="hold" nodeType="withEffect">
                                  <p:stCondLst>
                                    <p:cond delay="0"/>
                                  </p:stCondLst>
                                  <p:childTnLst>
                                    <p:animMotion origin="layout" path="M -3.05556E-6 -2.81221E-6 L -0.12586 -2.81221E-6 " pathEditMode="relative" rAng="0" ptsTypes="AA">
                                      <p:cBhvr>
                                        <p:cTn id="23" dur="2000" fill="hold"/>
                                        <p:tgtEl>
                                          <p:spTgt spid="9"/>
                                        </p:tgtEl>
                                        <p:attrNameLst>
                                          <p:attrName>ppt_x</p:attrName>
                                          <p:attrName>ppt_y</p:attrName>
                                        </p:attrNameLst>
                                      </p:cBhvr>
                                      <p:rCtr x="-6302"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hlinkClick r:id="rId2" action="ppaction://hlinkfile"/>
              </a:rPr>
              <a:t>Case Study 1 - Kevin Minogue</a:t>
            </a:r>
          </a:p>
        </p:txBody>
      </p:sp>
    </p:spTree>
    <p:extLst>
      <p:ext uri="{BB962C8B-B14F-4D97-AF65-F5344CB8AC3E}">
        <p14:creationId xmlns:p14="http://schemas.microsoft.com/office/powerpoint/2010/main" val="19340066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E181FD5-5CBE-415F-9F48-8AA6748695E2}" type="slidenum">
              <a:rPr lang="en-US"/>
              <a:pPr>
                <a:defRPr/>
              </a:pPr>
              <a:t>12</a:t>
            </a:fld>
            <a:endParaRPr lang="en-US" dirty="0"/>
          </a:p>
        </p:txBody>
      </p:sp>
      <p:sp>
        <p:nvSpPr>
          <p:cNvPr id="7171" name="Title 2"/>
          <p:cNvSpPr>
            <a:spLocks noGrp="1"/>
          </p:cNvSpPr>
          <p:nvPr>
            <p:ph type="title"/>
          </p:nvPr>
        </p:nvSpPr>
        <p:spPr>
          <a:xfrm>
            <a:off x="196850" y="365125"/>
            <a:ext cx="8694738" cy="661988"/>
          </a:xfrm>
        </p:spPr>
        <p:txBody>
          <a:bodyPr/>
          <a:lstStyle/>
          <a:p>
            <a:pPr eaLnBrk="1" hangingPunct="1"/>
            <a:r>
              <a:rPr lang="en-AU" altLang="en-US" dirty="0"/>
              <a:t>CASE STUDY 2 – BOOTH TRANSPORT</a:t>
            </a:r>
          </a:p>
        </p:txBody>
      </p:sp>
      <p:sp>
        <p:nvSpPr>
          <p:cNvPr id="4" name="Content Placeholder 2"/>
          <p:cNvSpPr txBox="1">
            <a:spLocks/>
          </p:cNvSpPr>
          <p:nvPr/>
        </p:nvSpPr>
        <p:spPr>
          <a:xfrm>
            <a:off x="244475" y="2647950"/>
            <a:ext cx="3894138" cy="3487738"/>
          </a:xfrm>
          <a:prstGeom prst="rect">
            <a:avLst/>
          </a:prstGeom>
        </p:spPr>
        <p:txBody>
          <a:bodyPr r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Aft>
                <a:spcPts val="0"/>
              </a:spcAft>
              <a:buFont typeface="Arial" panose="020B0604020202020204" pitchFamily="34" charset="0"/>
              <a:buNone/>
              <a:defRPr/>
            </a:pPr>
            <a:r>
              <a:rPr lang="en-AU" sz="1100" b="1" dirty="0">
                <a:solidFill>
                  <a:schemeClr val="tx1">
                    <a:lumMod val="65000"/>
                    <a:lumOff val="35000"/>
                  </a:schemeClr>
                </a:solidFill>
              </a:rPr>
              <a:t>Strathmerton – Solar</a:t>
            </a:r>
          </a:p>
          <a:p>
            <a:pPr marL="0" indent="0" fontAlgn="auto">
              <a:lnSpc>
                <a:spcPct val="100000"/>
              </a:lnSpc>
              <a:spcBef>
                <a:spcPts val="0"/>
              </a:spcBef>
              <a:spcAft>
                <a:spcPts val="0"/>
              </a:spcAft>
              <a:buFont typeface="Arial" panose="020B0604020202020204" pitchFamily="34" charset="0"/>
              <a:buNone/>
              <a:defRPr/>
            </a:pPr>
            <a:endParaRPr lang="en-AU" sz="1100" b="1" dirty="0">
              <a:solidFill>
                <a:schemeClr val="tx1">
                  <a:lumMod val="65000"/>
                  <a:lumOff val="35000"/>
                </a:schemeClr>
              </a:solidFill>
            </a:endParaRPr>
          </a:p>
          <a:p>
            <a:pPr fontAlgn="auto">
              <a:lnSpc>
                <a:spcPct val="100000"/>
              </a:lnSpc>
              <a:spcBef>
                <a:spcPts val="0"/>
              </a:spcBef>
              <a:spcAft>
                <a:spcPts val="0"/>
              </a:spcAft>
              <a:defRPr/>
            </a:pPr>
            <a:r>
              <a:rPr lang="en-AU" sz="1100" dirty="0">
                <a:solidFill>
                  <a:schemeClr val="tx1">
                    <a:lumMod val="65000"/>
                    <a:lumOff val="35000"/>
                  </a:schemeClr>
                </a:solidFill>
              </a:rPr>
              <a:t>$126,000 in energy bills</a:t>
            </a:r>
          </a:p>
          <a:p>
            <a:pPr fontAlgn="auto">
              <a:lnSpc>
                <a:spcPct val="100000"/>
              </a:lnSpc>
              <a:spcBef>
                <a:spcPts val="0"/>
              </a:spcBef>
              <a:spcAft>
                <a:spcPts val="0"/>
              </a:spcAft>
              <a:defRPr/>
            </a:pPr>
            <a:r>
              <a:rPr lang="en-AU" sz="1100" dirty="0">
                <a:solidFill>
                  <a:schemeClr val="tx1">
                    <a:lumMod val="65000"/>
                    <a:lumOff val="35000"/>
                  </a:schemeClr>
                </a:solidFill>
              </a:rPr>
              <a:t>$690,000 capital cost 100% financed</a:t>
            </a:r>
          </a:p>
          <a:p>
            <a:pPr marL="0" indent="0" fontAlgn="auto">
              <a:lnSpc>
                <a:spcPct val="100000"/>
              </a:lnSpc>
              <a:spcAft>
                <a:spcPts val="0"/>
              </a:spcAft>
              <a:buFont typeface="Arial" panose="020B0604020202020204" pitchFamily="34" charset="0"/>
              <a:buNone/>
              <a:defRPr/>
            </a:pPr>
            <a:r>
              <a:rPr lang="en-AU" sz="1100" b="1" dirty="0">
                <a:solidFill>
                  <a:schemeClr val="tx1">
                    <a:lumMod val="65000"/>
                    <a:lumOff val="35000"/>
                  </a:schemeClr>
                </a:solidFill>
              </a:rPr>
              <a:t>Summary</a:t>
            </a:r>
          </a:p>
          <a:p>
            <a:pPr marL="0" indent="0" fontAlgn="auto">
              <a:lnSpc>
                <a:spcPct val="100000"/>
              </a:lnSpc>
              <a:spcBef>
                <a:spcPts val="0"/>
              </a:spcBef>
              <a:spcAft>
                <a:spcPts val="0"/>
              </a:spcAft>
              <a:buFont typeface="Arial" panose="020B0604020202020204" pitchFamily="34" charset="0"/>
              <a:buNone/>
              <a:defRPr/>
            </a:pPr>
            <a:r>
              <a:rPr lang="en-AU" sz="1000" dirty="0">
                <a:solidFill>
                  <a:schemeClr val="tx1">
                    <a:lumMod val="65000"/>
                    <a:lumOff val="35000"/>
                  </a:schemeClr>
                </a:solidFill>
              </a:rPr>
              <a:t>First EUA, the business chose solar to save on energy bills at their Strathmerton site  which will reduce costs by 15-20 percent over a twelve month period, enabling these savings to be invested in other parts of the business. 391kW solar array will generate around 561,000 kWh of electricity per year. </a:t>
            </a:r>
          </a:p>
          <a:p>
            <a:pPr marL="0" indent="0" fontAlgn="auto">
              <a:lnSpc>
                <a:spcPct val="100000"/>
              </a:lnSpc>
              <a:spcAft>
                <a:spcPts val="0"/>
              </a:spcAft>
              <a:buFont typeface="Arial" panose="020B0604020202020204" pitchFamily="34" charset="0"/>
              <a:buNone/>
              <a:defRPr/>
            </a:pPr>
            <a:endParaRPr lang="en-AU" sz="1100" b="1" dirty="0">
              <a:solidFill>
                <a:schemeClr val="tx1">
                  <a:lumMod val="65000"/>
                  <a:lumOff val="35000"/>
                </a:schemeClr>
              </a:solidFill>
            </a:endParaRPr>
          </a:p>
        </p:txBody>
      </p:sp>
      <p:sp>
        <p:nvSpPr>
          <p:cNvPr id="7173" name="Rectangle 7"/>
          <p:cNvSpPr>
            <a:spLocks noChangeArrowheads="1"/>
          </p:cNvSpPr>
          <p:nvPr/>
        </p:nvSpPr>
        <p:spPr bwMode="auto">
          <a:xfrm>
            <a:off x="179388" y="1268413"/>
            <a:ext cx="8672512"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Ins="0">
            <a:spAutoFit/>
          </a:bodyPr>
          <a:lstStyle>
            <a:lvl1pPr eaLnBrk="0" hangingPunct="0">
              <a:lnSpc>
                <a:spcPct val="90000"/>
              </a:lnSpc>
              <a:spcBef>
                <a:spcPts val="1000"/>
              </a:spcBef>
              <a:buFont typeface="Arial" pitchFamily="34" charset="0"/>
              <a:buChar char="•"/>
              <a:defRPr sz="2800">
                <a:solidFill>
                  <a:schemeClr val="tx1"/>
                </a:solidFill>
                <a:latin typeface="Helvetica" pitchFamily="34" charset="0"/>
                <a:cs typeface="Helvetica" pitchFamily="34" charset="0"/>
              </a:defRPr>
            </a:lvl1pPr>
            <a:lvl2pPr marL="742950" indent="-285750" eaLnBrk="0" hangingPunct="0">
              <a:lnSpc>
                <a:spcPct val="90000"/>
              </a:lnSpc>
              <a:spcBef>
                <a:spcPts val="500"/>
              </a:spcBef>
              <a:buFont typeface="Arial" pitchFamily="34" charset="0"/>
              <a:buChar char="•"/>
              <a:defRPr sz="2400">
                <a:solidFill>
                  <a:schemeClr val="tx1"/>
                </a:solidFill>
                <a:latin typeface="Helvetica" pitchFamily="34" charset="0"/>
                <a:cs typeface="Helvetica" pitchFamily="34" charset="0"/>
              </a:defRPr>
            </a:lvl2pPr>
            <a:lvl3pPr marL="1143000" indent="-228600" eaLnBrk="0" hangingPunct="0">
              <a:lnSpc>
                <a:spcPct val="90000"/>
              </a:lnSpc>
              <a:spcBef>
                <a:spcPts val="500"/>
              </a:spcBef>
              <a:buFont typeface="Arial" pitchFamily="34" charset="0"/>
              <a:buChar char="•"/>
              <a:defRPr sz="2000">
                <a:solidFill>
                  <a:schemeClr val="tx1"/>
                </a:solidFill>
                <a:latin typeface="Helvetica" pitchFamily="34" charset="0"/>
                <a:cs typeface="Helvetica" pitchFamily="34" charset="0"/>
              </a:defRPr>
            </a:lvl3pPr>
            <a:lvl4pPr marL="1600200" indent="-228600" eaLnBrk="0" hangingPunct="0">
              <a:lnSpc>
                <a:spcPct val="90000"/>
              </a:lnSpc>
              <a:spcBef>
                <a:spcPts val="500"/>
              </a:spcBef>
              <a:buFont typeface="Arial" pitchFamily="34" charset="0"/>
              <a:buChar char="•"/>
              <a:defRPr>
                <a:solidFill>
                  <a:schemeClr val="tx1"/>
                </a:solidFill>
                <a:latin typeface="Helvetica" pitchFamily="34" charset="0"/>
                <a:cs typeface="Helvetica" pitchFamily="34" charset="0"/>
              </a:defRPr>
            </a:lvl4pPr>
            <a:lvl5pPr marL="2057400" indent="-228600" eaLnBrk="0" hangingPunct="0">
              <a:lnSpc>
                <a:spcPct val="90000"/>
              </a:lnSpc>
              <a:spcBef>
                <a:spcPts val="500"/>
              </a:spcBef>
              <a:buFont typeface="Arial" pitchFamily="34" charset="0"/>
              <a:buChar char="•"/>
              <a:defRPr>
                <a:solidFill>
                  <a:schemeClr val="tx1"/>
                </a:solidFill>
                <a:latin typeface="Helvetica" pitchFamily="34" charset="0"/>
                <a:cs typeface="Helvetica"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Helvetica" pitchFamily="34" charset="0"/>
                <a:cs typeface="Helvetica"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Helvetica" pitchFamily="34" charset="0"/>
                <a:cs typeface="Helvetica"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Helvetica" pitchFamily="34" charset="0"/>
                <a:cs typeface="Helvetica"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Helvetica" pitchFamily="34" charset="0"/>
                <a:cs typeface="Helvetica" pitchFamily="34" charset="0"/>
              </a:defRPr>
            </a:lvl9pPr>
          </a:lstStyle>
          <a:p>
            <a:pPr eaLnBrk="1" hangingPunct="1">
              <a:lnSpc>
                <a:spcPct val="100000"/>
              </a:lnSpc>
              <a:spcBef>
                <a:spcPct val="0"/>
              </a:spcBef>
              <a:buFontTx/>
              <a:buNone/>
            </a:pPr>
            <a:r>
              <a:rPr lang="en-AU" altLang="en-US" sz="1200" b="1" i="1">
                <a:solidFill>
                  <a:srgbClr val="70AD47"/>
                </a:solidFill>
              </a:rPr>
              <a:t>“Repayments were attractive as they come in the council rates once a quarter rather than every month so it make it a lot more manageable servicing than a normal loan.”</a:t>
            </a:r>
            <a:br>
              <a:rPr lang="en-AU" altLang="en-US" sz="1200" b="1" i="1">
                <a:solidFill>
                  <a:srgbClr val="70AD47"/>
                </a:solidFill>
              </a:rPr>
            </a:br>
            <a:r>
              <a:rPr lang="en-AU" altLang="en-US" sz="900" i="1">
                <a:solidFill>
                  <a:srgbClr val="70AD47"/>
                </a:solidFill>
              </a:rPr>
              <a:t>- Mitchell Booth, Principal, Booth Transport</a:t>
            </a:r>
          </a:p>
        </p:txBody>
      </p:sp>
      <p:cxnSp>
        <p:nvCxnSpPr>
          <p:cNvPr id="9" name="Straight Connector 8"/>
          <p:cNvCxnSpPr/>
          <p:nvPr/>
        </p:nvCxnSpPr>
        <p:spPr>
          <a:xfrm>
            <a:off x="4449763" y="2647950"/>
            <a:ext cx="0" cy="3487738"/>
          </a:xfrm>
          <a:prstGeom prst="line">
            <a:avLst/>
          </a:prstGeom>
          <a:ln w="6350">
            <a:solidFill>
              <a:srgbClr val="6CB33F"/>
            </a:solidFill>
            <a:prstDash val="solid"/>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244475" y="1916832"/>
            <a:ext cx="8759825" cy="600075"/>
          </a:xfrm>
          <a:prstGeom prst="rect">
            <a:avLst/>
          </a:prstGeom>
        </p:spPr>
        <p:txBody>
          <a:bodyPr rIns="0">
            <a:spAutoFit/>
          </a:bodyPr>
          <a:lstStyle/>
          <a:p>
            <a:pPr fontAlgn="auto">
              <a:spcBef>
                <a:spcPts val="0"/>
              </a:spcBef>
              <a:spcAft>
                <a:spcPts val="0"/>
              </a:spcAft>
              <a:defRPr/>
            </a:pPr>
            <a:r>
              <a:rPr lang="en-AU" sz="1100" b="1" dirty="0">
                <a:solidFill>
                  <a:schemeClr val="tx1">
                    <a:lumMod val="65000"/>
                    <a:lumOff val="35000"/>
                  </a:schemeClr>
                </a:solidFill>
                <a:latin typeface="Helvetica" panose="020B0604020202020204" pitchFamily="34" charset="0"/>
                <a:cs typeface="Helvetica" panose="020B0604020202020204" pitchFamily="34" charset="0"/>
              </a:rPr>
              <a:t>Booth is one of Australia's most respected national freight and logistics service providers. The company has around for 80 years with four generations of the family involved in the business. Its operations expand across five states with multiple depots in NSW, VIC and SA, which includes 600 employees and approximately 300 trucks. </a:t>
            </a:r>
          </a:p>
        </p:txBody>
      </p:sp>
      <p:sp>
        <p:nvSpPr>
          <p:cNvPr id="19" name="Content Placeholder 2"/>
          <p:cNvSpPr txBox="1">
            <a:spLocks/>
          </p:cNvSpPr>
          <p:nvPr/>
        </p:nvSpPr>
        <p:spPr>
          <a:xfrm>
            <a:off x="4668838" y="2647950"/>
            <a:ext cx="3894137" cy="3413125"/>
          </a:xfrm>
          <a:prstGeom prst="rect">
            <a:avLst/>
          </a:prstGeom>
        </p:spPr>
        <p:txBody>
          <a:bodyPr r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Helvetica" panose="020B0604020202020204" pitchFamily="34" charset="0"/>
                <a:ea typeface="+mn-ea"/>
                <a:cs typeface="Helvetica"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Helvetica" panose="020B0604020202020204" pitchFamily="34" charset="0"/>
                <a:ea typeface="+mn-ea"/>
                <a:cs typeface="Helvetica"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Helvetica" panose="020B0604020202020204" pitchFamily="34" charset="0"/>
                <a:ea typeface="+mn-ea"/>
                <a:cs typeface="Helvetica"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anose="020B0604020202020204" pitchFamily="34" charset="0"/>
                <a:ea typeface="+mn-ea"/>
                <a:cs typeface="Helvetica"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 panose="020B0604020202020204" pitchFamily="34" charset="0"/>
                <a:ea typeface="+mn-ea"/>
                <a:cs typeface="Helvetica"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00000"/>
              </a:lnSpc>
              <a:spcAft>
                <a:spcPts val="0"/>
              </a:spcAft>
              <a:buFont typeface="Arial" panose="020B0604020202020204" pitchFamily="34" charset="0"/>
              <a:buNone/>
              <a:defRPr/>
            </a:pPr>
            <a:r>
              <a:rPr lang="en-AU" sz="1100" b="1" dirty="0">
                <a:solidFill>
                  <a:schemeClr val="tx1">
                    <a:lumMod val="65000"/>
                    <a:lumOff val="35000"/>
                  </a:schemeClr>
                </a:solidFill>
              </a:rPr>
              <a:t>Strathmerton – Annual Savings</a:t>
            </a:r>
          </a:p>
          <a:p>
            <a:pPr marL="0" indent="0" fontAlgn="auto">
              <a:lnSpc>
                <a:spcPct val="100000"/>
              </a:lnSpc>
              <a:spcBef>
                <a:spcPts val="0"/>
              </a:spcBef>
              <a:spcAft>
                <a:spcPts val="0"/>
              </a:spcAft>
              <a:buFont typeface="Arial" panose="020B0604020202020204" pitchFamily="34" charset="0"/>
              <a:buNone/>
              <a:defRPr/>
            </a:pPr>
            <a:endParaRPr lang="en-AU" sz="1100" b="1" dirty="0">
              <a:solidFill>
                <a:schemeClr val="tx1">
                  <a:lumMod val="65000"/>
                  <a:lumOff val="35000"/>
                </a:schemeClr>
              </a:solidFill>
            </a:endParaRPr>
          </a:p>
          <a:p>
            <a:pPr fontAlgn="auto">
              <a:lnSpc>
                <a:spcPct val="100000"/>
              </a:lnSpc>
              <a:spcBef>
                <a:spcPts val="0"/>
              </a:spcBef>
              <a:spcAft>
                <a:spcPts val="0"/>
              </a:spcAft>
              <a:defRPr/>
            </a:pPr>
            <a:r>
              <a:rPr lang="en-AU" sz="1100" dirty="0">
                <a:solidFill>
                  <a:schemeClr val="tx1">
                    <a:lumMod val="65000"/>
                    <a:lumOff val="35000"/>
                  </a:schemeClr>
                </a:solidFill>
              </a:rPr>
              <a:t>$1.2M cost savings</a:t>
            </a:r>
          </a:p>
          <a:p>
            <a:pPr fontAlgn="auto">
              <a:lnSpc>
                <a:spcPct val="100000"/>
              </a:lnSpc>
              <a:spcBef>
                <a:spcPts val="0"/>
              </a:spcBef>
              <a:spcAft>
                <a:spcPts val="0"/>
              </a:spcAft>
              <a:defRPr/>
            </a:pPr>
            <a:r>
              <a:rPr lang="en-AU" sz="1100" dirty="0">
                <a:solidFill>
                  <a:schemeClr val="tx1">
                    <a:lumMod val="65000"/>
                    <a:lumOff val="35000"/>
                  </a:schemeClr>
                </a:solidFill>
              </a:rPr>
              <a:t>2,749 tonnes of CO2-e</a:t>
            </a:r>
          </a:p>
          <a:p>
            <a:pPr fontAlgn="auto">
              <a:lnSpc>
                <a:spcPct val="100000"/>
              </a:lnSpc>
              <a:spcBef>
                <a:spcPts val="0"/>
              </a:spcBef>
              <a:spcAft>
                <a:spcPts val="0"/>
              </a:spcAft>
              <a:defRPr/>
            </a:pPr>
            <a:r>
              <a:rPr lang="en-AU" sz="1100" dirty="0">
                <a:solidFill>
                  <a:schemeClr val="tx1">
                    <a:lumMod val="65000"/>
                    <a:lumOff val="35000"/>
                  </a:schemeClr>
                </a:solidFill>
              </a:rPr>
              <a:t>77 FTE created</a:t>
            </a:r>
          </a:p>
          <a:p>
            <a:pPr fontAlgn="auto">
              <a:lnSpc>
                <a:spcPct val="100000"/>
              </a:lnSpc>
              <a:spcBef>
                <a:spcPts val="0"/>
              </a:spcBef>
              <a:spcAft>
                <a:spcPts val="0"/>
              </a:spcAft>
              <a:defRPr/>
            </a:pPr>
            <a:r>
              <a:rPr lang="en-AU" sz="1100" dirty="0">
                <a:solidFill>
                  <a:schemeClr val="tx1">
                    <a:lumMod val="65000"/>
                    <a:lumOff val="35000"/>
                  </a:schemeClr>
                </a:solidFill>
              </a:rPr>
              <a:t>$4.0M capital cost, 100% financed</a:t>
            </a:r>
          </a:p>
          <a:p>
            <a:pPr marL="0" indent="0" fontAlgn="auto">
              <a:lnSpc>
                <a:spcPct val="100000"/>
              </a:lnSpc>
              <a:spcAft>
                <a:spcPts val="0"/>
              </a:spcAft>
              <a:buFont typeface="Arial" panose="020B0604020202020204" pitchFamily="34" charset="0"/>
              <a:buNone/>
              <a:defRPr/>
            </a:pPr>
            <a:r>
              <a:rPr lang="en-AU" sz="1100" b="1" dirty="0">
                <a:solidFill>
                  <a:schemeClr val="tx1">
                    <a:lumMod val="65000"/>
                    <a:lumOff val="35000"/>
                  </a:schemeClr>
                </a:solidFill>
              </a:rPr>
              <a:t>Summary</a:t>
            </a:r>
          </a:p>
          <a:p>
            <a:pPr marL="0" indent="0" fontAlgn="auto">
              <a:lnSpc>
                <a:spcPct val="100000"/>
              </a:lnSpc>
              <a:spcBef>
                <a:spcPts val="0"/>
              </a:spcBef>
              <a:spcAft>
                <a:spcPts val="0"/>
              </a:spcAft>
              <a:buFont typeface="Arial" panose="020B0604020202020204" pitchFamily="34" charset="0"/>
              <a:buNone/>
              <a:defRPr/>
            </a:pPr>
            <a:r>
              <a:rPr lang="en-AU" sz="1000" dirty="0">
                <a:solidFill>
                  <a:schemeClr val="tx1">
                    <a:lumMod val="65000"/>
                    <a:lumOff val="35000"/>
                  </a:schemeClr>
                </a:solidFill>
              </a:rPr>
              <a:t>After the success of the Solar array, a water treatment plant (recycling 120,000 kilolitres of water) with an additional EUA on their Strathmerton deport.</a:t>
            </a:r>
          </a:p>
        </p:txBody>
      </p:sp>
      <p:pic>
        <p:nvPicPr>
          <p:cNvPr id="717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24413" y="4511675"/>
            <a:ext cx="3738562"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123" r="8357" b="21572"/>
          <a:stretch/>
        </p:blipFill>
        <p:spPr bwMode="auto">
          <a:xfrm>
            <a:off x="473162" y="4511675"/>
            <a:ext cx="3436763" cy="1555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0361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bwMode="auto">
          <a:xfrm>
            <a:off x="4267200" y="533400"/>
            <a:ext cx="5238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endParaRPr lang="en-US" sz="2800" b="1" i="1" u="sng" dirty="0">
              <a:solidFill>
                <a:srgbClr val="002060"/>
              </a:solidFill>
              <a:latin typeface="+mj-lt"/>
              <a:cs typeface="Helvetica" pitchFamily="34" charset="0"/>
            </a:endParaRPr>
          </a:p>
        </p:txBody>
      </p:sp>
      <p:sp>
        <p:nvSpPr>
          <p:cNvPr id="6" name="Title 1"/>
          <p:cNvSpPr txBox="1">
            <a:spLocks/>
          </p:cNvSpPr>
          <p:nvPr/>
        </p:nvSpPr>
        <p:spPr bwMode="auto">
          <a:xfrm>
            <a:off x="466725" y="242888"/>
            <a:ext cx="81248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r>
              <a:rPr lang="en-AU" sz="2800" b="1" dirty="0">
                <a:solidFill>
                  <a:schemeClr val="bg1"/>
                </a:solidFill>
                <a:latin typeface="+mj-lt"/>
                <a:cs typeface="Helvetica" pitchFamily="34" charset="0"/>
              </a:rPr>
              <a:t>Participating Councils</a:t>
            </a:r>
            <a:endParaRPr lang="en-US" sz="2800" b="1" i="1" u="sng" dirty="0">
              <a:solidFill>
                <a:schemeClr val="bg1"/>
              </a:solidFill>
              <a:latin typeface="+mj-lt"/>
              <a:cs typeface="Helvetica" pitchFamily="34" charset="0"/>
            </a:endParaRPr>
          </a:p>
        </p:txBody>
      </p:sp>
      <p:pic>
        <p:nvPicPr>
          <p:cNvPr id="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1251035"/>
            <a:ext cx="6539830" cy="462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16"/>
          <p:cNvSpPr>
            <a:spLocks noChangeArrowheads="1"/>
          </p:cNvSpPr>
          <p:nvPr/>
        </p:nvSpPr>
        <p:spPr bwMode="auto">
          <a:xfrm>
            <a:off x="7042870" y="5013176"/>
            <a:ext cx="2101130" cy="461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fontAlgn="auto">
              <a:spcAft>
                <a:spcPts val="0"/>
              </a:spcAft>
              <a:defRPr/>
            </a:pPr>
            <a:r>
              <a:rPr lang="en-AU" altLang="en-US" sz="2400" dirty="0">
                <a:latin typeface="Helvetica" pitchFamily="34" charset="0"/>
                <a:cs typeface="Helvetica" pitchFamily="34" charset="0"/>
              </a:rPr>
              <a:t>Plus more</a:t>
            </a:r>
          </a:p>
        </p:txBody>
      </p:sp>
    </p:spTree>
    <p:extLst>
      <p:ext uri="{BB962C8B-B14F-4D97-AF65-F5344CB8AC3E}">
        <p14:creationId xmlns:p14="http://schemas.microsoft.com/office/powerpoint/2010/main" val="1908444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3"/>
          <p:cNvSpPr txBox="1">
            <a:spLocks noChangeArrowheads="1"/>
          </p:cNvSpPr>
          <p:nvPr/>
        </p:nvSpPr>
        <p:spPr bwMode="auto">
          <a:xfrm>
            <a:off x="2959100" y="3429000"/>
            <a:ext cx="5827713" cy="646311"/>
          </a:xfrm>
          <a:prstGeom prst="rect">
            <a:avLst/>
          </a:prstGeom>
          <a:noFill/>
          <a:ln w="9525">
            <a:noFill/>
            <a:miter lim="800000"/>
            <a:headEnd/>
            <a:tailEnd/>
          </a:ln>
        </p:spPr>
        <p:txBody>
          <a:bodyPr wrap="square" lIns="91421" tIns="45710" rIns="91421" bIns="45710">
            <a:spAutoFit/>
          </a:bodyPr>
          <a:lstStyle/>
          <a:p>
            <a:pPr marL="457200" indent="-457200" algn="r">
              <a:defRPr/>
            </a:pPr>
            <a:endParaRPr lang="en-AU" dirty="0">
              <a:latin typeface="Arial" panose="020B0604020202020204" pitchFamily="34" charset="0"/>
            </a:endParaRPr>
          </a:p>
          <a:p>
            <a:pPr marL="457200" indent="-457200" algn="r">
              <a:defRPr/>
            </a:pPr>
            <a:r>
              <a:rPr lang="en-AU" dirty="0">
                <a:solidFill>
                  <a:schemeClr val="bg1">
                    <a:lumMod val="95000"/>
                  </a:schemeClr>
                </a:solidFill>
                <a:latin typeface="Arial" panose="020B0604020202020204" pitchFamily="34" charset="0"/>
              </a:rPr>
              <a:t> </a:t>
            </a:r>
          </a:p>
        </p:txBody>
      </p:sp>
      <p:sp>
        <p:nvSpPr>
          <p:cNvPr id="4" name="Text Box 3"/>
          <p:cNvSpPr txBox="1">
            <a:spLocks noChangeArrowheads="1"/>
          </p:cNvSpPr>
          <p:nvPr/>
        </p:nvSpPr>
        <p:spPr bwMode="auto">
          <a:xfrm>
            <a:off x="1043608" y="3068960"/>
            <a:ext cx="7743205" cy="3508633"/>
          </a:xfrm>
          <a:prstGeom prst="rect">
            <a:avLst/>
          </a:prstGeom>
          <a:noFill/>
          <a:ln w="9525">
            <a:noFill/>
            <a:miter lim="800000"/>
            <a:headEnd/>
            <a:tailEnd/>
          </a:ln>
        </p:spPr>
        <p:txBody>
          <a:bodyPr wrap="square" lIns="91421" tIns="45710" rIns="91421" bIns="45710">
            <a:spAutoFit/>
          </a:bodyPr>
          <a:lstStyle/>
          <a:p>
            <a:pPr marL="457200" indent="-457200" algn="r">
              <a:defRPr/>
            </a:pPr>
            <a:endParaRPr lang="en-AU" sz="2400" dirty="0">
              <a:latin typeface="Arial" panose="020B0604020202020204" pitchFamily="34" charset="0"/>
            </a:endParaRPr>
          </a:p>
          <a:p>
            <a:pPr marL="457200" indent="-457200">
              <a:spcBef>
                <a:spcPts val="600"/>
              </a:spcBef>
              <a:defRPr/>
            </a:pPr>
            <a:r>
              <a:rPr lang="en-AU" sz="2400" dirty="0">
                <a:solidFill>
                  <a:schemeClr val="bg1">
                    <a:lumMod val="95000"/>
                  </a:schemeClr>
                </a:solidFill>
              </a:rPr>
              <a:t>Scott Bocskay, CEO</a:t>
            </a:r>
          </a:p>
          <a:p>
            <a:pPr marL="457200" indent="-457200">
              <a:spcBef>
                <a:spcPts val="600"/>
              </a:spcBef>
              <a:defRPr/>
            </a:pPr>
            <a:r>
              <a:rPr lang="en-AU" sz="2400" dirty="0">
                <a:solidFill>
                  <a:schemeClr val="bg1">
                    <a:lumMod val="95000"/>
                  </a:schemeClr>
                </a:solidFill>
              </a:rPr>
              <a:t>scott.bocskay@sustainablemelbournefund.com.au</a:t>
            </a:r>
          </a:p>
          <a:p>
            <a:pPr marL="457200" indent="-457200">
              <a:spcBef>
                <a:spcPts val="600"/>
              </a:spcBef>
              <a:defRPr/>
            </a:pPr>
            <a:r>
              <a:rPr lang="en-AU" sz="2400" dirty="0">
                <a:solidFill>
                  <a:schemeClr val="bg1">
                    <a:lumMod val="95000"/>
                  </a:schemeClr>
                </a:solidFill>
              </a:rPr>
              <a:t>www.sustainablemelbournefund.com.au </a:t>
            </a:r>
          </a:p>
          <a:p>
            <a:pPr marL="457200" indent="-457200">
              <a:spcBef>
                <a:spcPts val="600"/>
              </a:spcBef>
              <a:defRPr/>
            </a:pPr>
            <a:r>
              <a:rPr lang="en-AU" sz="2400" dirty="0">
                <a:solidFill>
                  <a:schemeClr val="bg1">
                    <a:lumMod val="95000"/>
                  </a:schemeClr>
                </a:solidFill>
              </a:rPr>
              <a:t>+61 3 9658 8740</a:t>
            </a:r>
          </a:p>
          <a:p>
            <a:pPr marL="457200" indent="-457200">
              <a:spcBef>
                <a:spcPts val="600"/>
              </a:spcBef>
              <a:defRPr/>
            </a:pPr>
            <a:r>
              <a:rPr lang="en-AU" sz="2400" dirty="0">
                <a:solidFill>
                  <a:schemeClr val="bg1">
                    <a:lumMod val="95000"/>
                  </a:schemeClr>
                </a:solidFill>
              </a:rPr>
              <a:t>Facebook: </a:t>
            </a:r>
            <a:r>
              <a:rPr lang="en-AU" sz="2400" dirty="0" err="1">
                <a:solidFill>
                  <a:schemeClr val="bg1">
                    <a:lumMod val="95000"/>
                  </a:schemeClr>
                </a:solidFill>
              </a:rPr>
              <a:t>sustainablemelbournefund</a:t>
            </a:r>
            <a:endParaRPr lang="en-AU" sz="2400" dirty="0">
              <a:solidFill>
                <a:schemeClr val="bg1">
                  <a:lumMod val="95000"/>
                </a:schemeClr>
              </a:solidFill>
            </a:endParaRPr>
          </a:p>
          <a:p>
            <a:pPr marL="457200" indent="-457200">
              <a:spcBef>
                <a:spcPts val="600"/>
              </a:spcBef>
              <a:defRPr/>
            </a:pPr>
            <a:r>
              <a:rPr lang="en-AU" sz="2400" dirty="0">
                <a:solidFill>
                  <a:schemeClr val="bg1">
                    <a:lumMod val="95000"/>
                  </a:schemeClr>
                </a:solidFill>
              </a:rPr>
              <a:t>Twitter: @</a:t>
            </a:r>
            <a:r>
              <a:rPr lang="en-AU" sz="2400" dirty="0" err="1">
                <a:solidFill>
                  <a:schemeClr val="bg1">
                    <a:lumMod val="95000"/>
                  </a:schemeClr>
                </a:solidFill>
              </a:rPr>
              <a:t>SMFAus</a:t>
            </a:r>
            <a:endParaRPr lang="en-AU" sz="2400" dirty="0">
              <a:solidFill>
                <a:schemeClr val="bg1">
                  <a:lumMod val="95000"/>
                </a:schemeClr>
              </a:solidFill>
            </a:endParaRPr>
          </a:p>
          <a:p>
            <a:pPr marL="457200" indent="-457200" algn="r">
              <a:defRPr/>
            </a:pPr>
            <a:r>
              <a:rPr lang="en-AU" sz="2400" dirty="0">
                <a:solidFill>
                  <a:schemeClr val="bg1">
                    <a:lumMod val="95000"/>
                  </a:schemeClr>
                </a:solidFill>
                <a:latin typeface="Arial" panose="020B0604020202020204" pitchFamily="34" charset="0"/>
              </a:rPr>
              <a:t> </a:t>
            </a:r>
          </a:p>
        </p:txBody>
      </p:sp>
    </p:spTree>
    <p:extLst>
      <p:ext uri="{BB962C8B-B14F-4D97-AF65-F5344CB8AC3E}">
        <p14:creationId xmlns:p14="http://schemas.microsoft.com/office/powerpoint/2010/main" val="3624685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243057"/>
            <a:ext cx="8568952" cy="4778231"/>
          </a:xfrm>
          <a:prstGeom prst="rect">
            <a:avLst/>
          </a:prstGeom>
        </p:spPr>
        <p:txBody>
          <a:bodyPr wrap="square">
            <a:spAutoFit/>
          </a:bodyPr>
          <a:lstStyle/>
          <a:p>
            <a:r>
              <a:rPr lang="en-AU" sz="1050" dirty="0">
                <a:latin typeface="Helvetica" panose="020B0604020202020204" pitchFamily="34" charset="0"/>
                <a:cs typeface="Helvetica" panose="020B0604020202020204" pitchFamily="34" charset="0"/>
              </a:rPr>
              <a:t>IMPORTANT NOTICE:</a:t>
            </a:r>
          </a:p>
          <a:p>
            <a:r>
              <a:rPr lang="en-AU" sz="1050" dirty="0">
                <a:latin typeface="Helvetica" panose="020B0604020202020204" pitchFamily="34" charset="0"/>
                <a:cs typeface="Helvetica" panose="020B0604020202020204" pitchFamily="34" charset="0"/>
              </a:rPr>
              <a:t>	Accounting treatment of financial instruments is a matter of agreement between the client and its external auditors. Sustainable Melbourne Fund (ABN 60 757 059 521) ('SMF') does not give advice in relation to accounting, tax or other implications of entering into any financial instruments and SMF recommends that you obtain independent financial advice before entering into any transactions.</a:t>
            </a:r>
          </a:p>
          <a:p>
            <a:r>
              <a:rPr lang="en-AU" sz="1050" dirty="0">
                <a:latin typeface="Helvetica" panose="020B0604020202020204" pitchFamily="34" charset="0"/>
                <a:cs typeface="Helvetica" panose="020B0604020202020204" pitchFamily="34" charset="0"/>
              </a:rPr>
              <a:t>	The information contained herein has been prepared by SMF solely for the use of the recipient. It is Confidence and for informational and discussion purposes only.  The information does not constitute, in any jurisdiction, a recommendation, invitation, offer, or solicitation or inducement to buy or sell any financial instrument or product, or to engage in or refrain from engaging in any transaction.  It is not the intention of SMF to create legal relations on the basis of the information contained herein.  This information does not purport to contain all relevant information. Nothing in this document should be construed as legal, tax, accounting or investment advice. This document has been prepared without taking account the objectives, financial situation or needs of any recipient.  Neither SMF nor any of its respective affiliates makes any representation or warranty, express or implied, as to the accuracy or completeness of the information contained herein.</a:t>
            </a:r>
          </a:p>
          <a:p>
            <a:r>
              <a:rPr lang="en-AU" sz="1050" dirty="0">
                <a:latin typeface="Helvetica" panose="020B0604020202020204" pitchFamily="34" charset="0"/>
                <a:cs typeface="Helvetica" panose="020B0604020202020204" pitchFamily="34" charset="0"/>
              </a:rPr>
              <a:t>	The information may include estimates and projections and involves elements of subjective judgment and analysis.  Past performance is not indicative of future results.  The information contained herein is of a general nature intended to provide a broad overview of the relevant market and is not illustrative of a proposed transaction.  SMF believes this information to be accurate, including the certain parts of this information which have been prepared from third party sources, but SMF does not give any warranty of accuracy or completeness of the information.  The information on which the statements are based has been gleaned from public sources or provided to us on a non-confidential basis.  To the extent permitted by law, SMF, their related bodies corporate, their officers, employees, agents and members (a) disclaim any and all liability relating to this information, including, without limitation, any express or implied representation for statements and conclusions contained in and omissions from this information; and (b) accept no liability (whether in negligence or otherwise) for any loss, damage, costs or expenses of any nature which may be suffered or incurred by any person relying on any information or statement contained herein or otherwise arising in connection with any such information or statement. No part of this document may be reproduced without the prior permission of SMF. All material presented in this document, unless specifically indicated otherwise, is under copyright to SMF. </a:t>
            </a:r>
          </a:p>
          <a:p>
            <a:r>
              <a:rPr lang="en-AU" sz="1050" dirty="0">
                <a:latin typeface="Helvetica" panose="020B0604020202020204" pitchFamily="34" charset="0"/>
                <a:cs typeface="Helvetica" panose="020B0604020202020204" pitchFamily="34" charset="0"/>
              </a:rPr>
              <a:t>	The information contained herein may contain “forward-looking statements.” These forward-looking statements may be based upon certain assumptions. Actual events may differ from those assumed.  All forward-looking statements included are based on information available on the date hereof and neither SMF nor its respective affiliates assume any duty to update any forward-looking statement. Accordingly, there can be no assurance that any forward-looking statements will materialise or will not be materially lower than those presented. If you are in any doubt about any of the contents of this document, you should obtain independent professional advice.</a:t>
            </a:r>
          </a:p>
        </p:txBody>
      </p:sp>
      <p:sp>
        <p:nvSpPr>
          <p:cNvPr id="3" name="Title 1"/>
          <p:cNvSpPr txBox="1">
            <a:spLocks/>
          </p:cNvSpPr>
          <p:nvPr/>
        </p:nvSpPr>
        <p:spPr>
          <a:xfrm>
            <a:off x="277789" y="452144"/>
            <a:ext cx="9190755" cy="816616"/>
          </a:xfrm>
          <a:prstGeom prst="rect">
            <a:avLst/>
          </a:prstGeom>
        </p:spPr>
        <p:txBody>
          <a:bodyPr/>
          <a:lstStyle>
            <a:lvl1pPr algn="ctr" rtl="0" eaLnBrk="0" fontAlgn="base" hangingPunct="0">
              <a:spcBef>
                <a:spcPct val="0"/>
              </a:spcBef>
              <a:spcAft>
                <a:spcPct val="0"/>
              </a:spcAft>
              <a:defRPr sz="4400">
                <a:solidFill>
                  <a:schemeClr val="tx2"/>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2"/>
                </a:solidFill>
                <a:latin typeface="AvenirNext LT Pro Bold"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venirNext LT Pro Bold"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venirNext LT Pro Bold"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venirNext LT Pro Bold" pitchFamily="34"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defTabSz="914400"/>
            <a:r>
              <a:rPr lang="en-AU" sz="2800" kern="0" dirty="0">
                <a:solidFill>
                  <a:schemeClr val="bg1"/>
                </a:solidFill>
                <a:latin typeface="Helvetica" panose="020B0604020202020204" pitchFamily="34" charset="0"/>
                <a:cs typeface="Helvetica" panose="020B0604020202020204" pitchFamily="34" charset="0"/>
              </a:rPr>
              <a:t>Disclaimer</a:t>
            </a:r>
          </a:p>
        </p:txBody>
      </p:sp>
    </p:spTree>
    <p:extLst>
      <p:ext uri="{BB962C8B-B14F-4D97-AF65-F5344CB8AC3E}">
        <p14:creationId xmlns:p14="http://schemas.microsoft.com/office/powerpoint/2010/main" val="29435601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bg2">
              <a:lumMod val="90000"/>
            </a:schemeClr>
          </a:solidFill>
        </p:spPr>
        <p:txBody>
          <a:bodyPr>
            <a:normAutofit/>
          </a:bodyPr>
          <a:lstStyle/>
          <a:p>
            <a:r>
              <a:rPr lang="en-AU" sz="2800" b="1" dirty="0">
                <a:solidFill>
                  <a:schemeClr val="accent1">
                    <a:lumMod val="50000"/>
                  </a:schemeClr>
                </a:solidFill>
                <a:latin typeface="Calibri" panose="020F0502020204030204" pitchFamily="34" charset="0"/>
                <a:cs typeface="Calibri" panose="020F0502020204030204" pitchFamily="34" charset="0"/>
              </a:rPr>
              <a:t>Who we are</a:t>
            </a:r>
          </a:p>
        </p:txBody>
      </p:sp>
      <p:sp>
        <p:nvSpPr>
          <p:cNvPr id="6" name="Content Placeholder 5"/>
          <p:cNvSpPr>
            <a:spLocks noGrp="1"/>
          </p:cNvSpPr>
          <p:nvPr>
            <p:ph sz="half" idx="2"/>
          </p:nvPr>
        </p:nvSpPr>
        <p:spPr>
          <a:xfrm>
            <a:off x="457200" y="2852935"/>
            <a:ext cx="4040188" cy="3273227"/>
          </a:xfrm>
          <a:solidFill>
            <a:schemeClr val="bg2">
              <a:lumMod val="90000"/>
            </a:schemeClr>
          </a:solidFill>
        </p:spPr>
        <p:txBody>
          <a:bodyPr>
            <a:normAutofit/>
          </a:bodyPr>
          <a:lstStyle/>
          <a:p>
            <a:pPr marL="0" indent="0">
              <a:buNone/>
            </a:pPr>
            <a:r>
              <a:rPr lang="en-AU" sz="2000" dirty="0">
                <a:latin typeface="Calibri" panose="020F0502020204030204" pitchFamily="34" charset="0"/>
                <a:cs typeface="Calibri" panose="020F0502020204030204" pitchFamily="34" charset="0"/>
              </a:rPr>
              <a:t>Shared services for councils:</a:t>
            </a:r>
          </a:p>
          <a:p>
            <a:r>
              <a:rPr lang="en-AU" sz="2000" dirty="0">
                <a:latin typeface="Calibri" panose="020F0502020204030204" pitchFamily="34" charset="0"/>
                <a:cs typeface="Calibri" panose="020F0502020204030204" pitchFamily="34" charset="0"/>
              </a:rPr>
              <a:t>Enabling Councils to offer EUAs, open to all lenders, cost effectively since 2010</a:t>
            </a:r>
          </a:p>
          <a:p>
            <a:endParaRPr lang="en-AU" sz="2000" dirty="0">
              <a:latin typeface="Calibri" panose="020F0502020204030204" pitchFamily="34" charset="0"/>
              <a:cs typeface="Calibri" panose="020F0502020204030204" pitchFamily="34" charset="0"/>
            </a:endParaRPr>
          </a:p>
          <a:p>
            <a:r>
              <a:rPr lang="en-AU" sz="2000" dirty="0">
                <a:latin typeface="Calibri" panose="020F0502020204030204" pitchFamily="34" charset="0"/>
                <a:cs typeface="Calibri" panose="020F0502020204030204" pitchFamily="34" charset="0"/>
              </a:rPr>
              <a:t>Work with Councils, lenders and businesses to demonstrate value of EUAs and grow the market place in Victoria</a:t>
            </a:r>
          </a:p>
        </p:txBody>
      </p:sp>
      <p:sp>
        <p:nvSpPr>
          <p:cNvPr id="9" name="Content Placeholder 8"/>
          <p:cNvSpPr>
            <a:spLocks noGrp="1"/>
          </p:cNvSpPr>
          <p:nvPr>
            <p:ph sz="quarter" idx="4"/>
          </p:nvPr>
        </p:nvSpPr>
        <p:spPr>
          <a:xfrm>
            <a:off x="4645025" y="2852936"/>
            <a:ext cx="4041775" cy="3273226"/>
          </a:xfrm>
          <a:solidFill>
            <a:schemeClr val="bg2">
              <a:lumMod val="90000"/>
            </a:schemeClr>
          </a:solidFill>
        </p:spPr>
        <p:txBody>
          <a:bodyPr>
            <a:normAutofit/>
          </a:bodyPr>
          <a:lstStyle/>
          <a:p>
            <a:pPr marL="0" indent="0">
              <a:buNone/>
            </a:pPr>
            <a:r>
              <a:rPr lang="en-AU" sz="2000" dirty="0">
                <a:latin typeface="Calibri" panose="020F0502020204030204" pitchFamily="34" charset="0"/>
                <a:cs typeface="Calibri" panose="020F0502020204030204" pitchFamily="34" charset="0"/>
              </a:rPr>
              <a:t>Investor:</a:t>
            </a:r>
          </a:p>
          <a:p>
            <a:r>
              <a:rPr lang="en-AU" sz="2000" dirty="0">
                <a:latin typeface="Calibri" panose="020F0502020204030204" pitchFamily="34" charset="0"/>
                <a:cs typeface="Calibri" panose="020F0502020204030204" pitchFamily="34" charset="0"/>
              </a:rPr>
              <a:t>Non bank lender into innovative approaches to achieve ‘sustainability’ outcomes since 2002</a:t>
            </a:r>
          </a:p>
          <a:p>
            <a:pPr marL="0" indent="0">
              <a:buNone/>
            </a:pPr>
            <a:endParaRPr lang="en-AU" sz="2000" dirty="0">
              <a:latin typeface="Calibri" panose="020F0502020204030204" pitchFamily="34" charset="0"/>
              <a:cs typeface="Calibri" panose="020F0502020204030204" pitchFamily="34" charset="0"/>
            </a:endParaRPr>
          </a:p>
          <a:p>
            <a:r>
              <a:rPr lang="en-AU" sz="2000" dirty="0">
                <a:latin typeface="Calibri" panose="020F0502020204030204" pitchFamily="34" charset="0"/>
                <a:cs typeface="Calibri" panose="020F0502020204030204" pitchFamily="34" charset="0"/>
              </a:rPr>
              <a:t>Work with customers to identify the commercial opportunities in ‘sustainability’ through EUAs</a:t>
            </a:r>
          </a:p>
        </p:txBody>
      </p:sp>
      <p:sp>
        <p:nvSpPr>
          <p:cNvPr id="3" name="Footer Placeholder 2"/>
          <p:cNvSpPr>
            <a:spLocks noGrp="1"/>
          </p:cNvSpPr>
          <p:nvPr>
            <p:ph type="ftr" sz="quarter" idx="11"/>
          </p:nvPr>
        </p:nvSpPr>
        <p:spPr>
          <a:xfrm>
            <a:off x="467544" y="6356350"/>
            <a:ext cx="3960440" cy="365125"/>
          </a:xfrm>
          <a:solidFill>
            <a:schemeClr val="bg1"/>
          </a:solidFill>
        </p:spPr>
        <p:txBody>
          <a:bodyPr/>
          <a:lstStyle/>
          <a:p>
            <a:pPr algn="l"/>
            <a:r>
              <a:rPr lang="en-AU" b="1" dirty="0">
                <a:solidFill>
                  <a:schemeClr val="accent1">
                    <a:lumMod val="50000"/>
                  </a:schemeClr>
                </a:solidFill>
              </a:rPr>
              <a:t>BetterBuildingFinance.com.au</a:t>
            </a:r>
            <a:r>
              <a:rPr lang="en-AU" b="1" dirty="0"/>
              <a:t>      </a:t>
            </a:r>
            <a:r>
              <a:rPr lang="en-AU" b="1" dirty="0">
                <a:solidFill>
                  <a:schemeClr val="accent1">
                    <a:lumMod val="50000"/>
                  </a:schemeClr>
                </a:solidFill>
              </a:rPr>
              <a:t>@BB_Finance</a:t>
            </a:r>
          </a:p>
        </p:txBody>
      </p:sp>
      <p:pic>
        <p:nvPicPr>
          <p:cNvPr id="7" name="Picture 6" descr="C:\Users\shasin\AppData\Local\Temp\Temp2_BBF Brandmark files.zip\BBF Brandmark files\JPEG\Positive\BBF_Mono_Positive.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546529"/>
            <a:ext cx="2623066" cy="975754"/>
          </a:xfrm>
          <a:prstGeom prst="rect">
            <a:avLst/>
          </a:prstGeom>
          <a:noFill/>
          <a:ln>
            <a:no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87275" y="6381328"/>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20072" y="1484784"/>
            <a:ext cx="3074011" cy="1099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Footer Placeholder 2"/>
          <p:cNvSpPr txBox="1">
            <a:spLocks/>
          </p:cNvSpPr>
          <p:nvPr/>
        </p:nvSpPr>
        <p:spPr>
          <a:xfrm>
            <a:off x="4644008" y="6376243"/>
            <a:ext cx="3960440" cy="365125"/>
          </a:xfrm>
          <a:prstGeom prst="rect">
            <a:avLst/>
          </a:prstGeom>
          <a:solidFill>
            <a:schemeClr val="bg1"/>
          </a:solidFill>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AU" b="1" dirty="0">
                <a:solidFill>
                  <a:schemeClr val="accent1">
                    <a:lumMod val="50000"/>
                  </a:schemeClr>
                </a:solidFill>
              </a:rPr>
              <a:t>Sustainablemelbournefund.com.au</a:t>
            </a:r>
            <a:r>
              <a:rPr lang="en-AU" b="1" dirty="0"/>
              <a:t>      </a:t>
            </a:r>
            <a:r>
              <a:rPr lang="en-AU" b="1" dirty="0">
                <a:solidFill>
                  <a:schemeClr val="accent1">
                    <a:lumMod val="50000"/>
                  </a:schemeClr>
                </a:solidFill>
              </a:rPr>
              <a:t>@</a:t>
            </a:r>
            <a:r>
              <a:rPr lang="en-AU" b="1" dirty="0" err="1">
                <a:solidFill>
                  <a:schemeClr val="accent1">
                    <a:lumMod val="50000"/>
                  </a:schemeClr>
                </a:solidFill>
              </a:rPr>
              <a:t>SMFAus</a:t>
            </a:r>
            <a:endParaRPr lang="en-AU" b="1" dirty="0">
              <a:solidFill>
                <a:schemeClr val="accent1">
                  <a:lumMod val="50000"/>
                </a:schemeClr>
              </a:solidFill>
            </a:endParaRPr>
          </a:p>
        </p:txBody>
      </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3234" y="6416953"/>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15358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51520" y="432594"/>
            <a:ext cx="81248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r>
              <a:rPr lang="en-AU" sz="2800" b="1" dirty="0">
                <a:solidFill>
                  <a:schemeClr val="bg1"/>
                </a:solidFill>
                <a:latin typeface="+mj-lt"/>
                <a:cs typeface="Helvetica" pitchFamily="34" charset="0"/>
              </a:rPr>
              <a:t>The Problem:  Business costs are rising </a:t>
            </a:r>
            <a:endParaRPr lang="en-US" sz="2800" b="1" i="1" u="sng" dirty="0">
              <a:solidFill>
                <a:schemeClr val="bg1"/>
              </a:solidFill>
              <a:latin typeface="+mj-lt"/>
              <a:cs typeface="Helvetica" pitchFamily="34" charset="0"/>
            </a:endParaRPr>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561" t="21141" r="21478" b="21011"/>
          <a:stretch/>
        </p:blipFill>
        <p:spPr bwMode="auto">
          <a:xfrm>
            <a:off x="1475656" y="1268760"/>
            <a:ext cx="6362173" cy="3953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flipV="1">
            <a:off x="2051720" y="3979469"/>
            <a:ext cx="5563403" cy="25595"/>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5362042" y="3426788"/>
            <a:ext cx="2475787" cy="2212"/>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3215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251520" y="432594"/>
            <a:ext cx="81248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r>
              <a:rPr lang="en-AU" sz="2800" b="1" dirty="0">
                <a:solidFill>
                  <a:schemeClr val="bg1"/>
                </a:solidFill>
                <a:latin typeface="+mj-lt"/>
                <a:cs typeface="Helvetica" pitchFamily="34" charset="0"/>
              </a:rPr>
              <a:t>Solutions are commercial now</a:t>
            </a:r>
            <a:endParaRPr lang="en-US" sz="2800" b="1" i="1" u="sng" dirty="0">
              <a:solidFill>
                <a:schemeClr val="bg1"/>
              </a:solidFill>
              <a:latin typeface="+mj-lt"/>
              <a:cs typeface="Helvetica" pitchFamily="34" charset="0"/>
            </a:endParaRPr>
          </a:p>
        </p:txBody>
      </p:sp>
      <p:grpSp>
        <p:nvGrpSpPr>
          <p:cNvPr id="25603" name="Group 3"/>
          <p:cNvGrpSpPr>
            <a:grpSpLocks/>
          </p:cNvGrpSpPr>
          <p:nvPr/>
        </p:nvGrpSpPr>
        <p:grpSpPr bwMode="auto">
          <a:xfrm>
            <a:off x="466725" y="533400"/>
            <a:ext cx="8124825" cy="1274763"/>
            <a:chOff x="466723" y="1908176"/>
            <a:chExt cx="8124825" cy="1273968"/>
          </a:xfrm>
        </p:grpSpPr>
        <p:sp>
          <p:nvSpPr>
            <p:cNvPr id="20" name="Title 1"/>
            <p:cNvSpPr txBox="1">
              <a:spLocks/>
            </p:cNvSpPr>
            <p:nvPr/>
          </p:nvSpPr>
          <p:spPr bwMode="auto">
            <a:xfrm>
              <a:off x="466723" y="2490426"/>
              <a:ext cx="8124825" cy="69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r>
                <a:rPr lang="en-AU" sz="2800" b="1" dirty="0">
                  <a:solidFill>
                    <a:srgbClr val="002060"/>
                  </a:solidFill>
                  <a:latin typeface="+mj-lt"/>
                  <a:cs typeface="Helvetica" pitchFamily="34" charset="0"/>
                </a:rPr>
                <a:t>Saving and Generating your own Energy</a:t>
              </a:r>
              <a:endParaRPr lang="en-US" sz="2800" b="1" i="1" u="sng" dirty="0">
                <a:solidFill>
                  <a:srgbClr val="002060"/>
                </a:solidFill>
                <a:latin typeface="+mj-lt"/>
                <a:cs typeface="Helvetica" pitchFamily="34" charset="0"/>
              </a:endParaRPr>
            </a:p>
          </p:txBody>
        </p:sp>
        <p:sp>
          <p:nvSpPr>
            <p:cNvPr id="21" name="Title 1"/>
            <p:cNvSpPr txBox="1">
              <a:spLocks/>
            </p:cNvSpPr>
            <p:nvPr/>
          </p:nvSpPr>
          <p:spPr bwMode="auto">
            <a:xfrm>
              <a:off x="4267198" y="1908176"/>
              <a:ext cx="523875" cy="691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endParaRPr lang="en-US" sz="2800" b="1" i="1" u="sng" dirty="0">
                <a:solidFill>
                  <a:srgbClr val="002060"/>
                </a:solidFill>
                <a:latin typeface="+mj-lt"/>
                <a:cs typeface="Helvetica" pitchFamily="34" charset="0"/>
              </a:endParaRPr>
            </a:p>
          </p:txBody>
        </p:sp>
      </p:grpSp>
      <p:pic>
        <p:nvPicPr>
          <p:cNvPr id="25604" name="Picture 2" descr="Image result for solar PV, cost Curve, Austral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1831" y="1808163"/>
            <a:ext cx="6970737" cy="392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7497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AU" dirty="0"/>
              <a:t>Agriculture – Opportunities and Barriers</a:t>
            </a:r>
          </a:p>
        </p:txBody>
      </p:sp>
      <p:sp>
        <p:nvSpPr>
          <p:cNvPr id="3" name="Rectangle 2"/>
          <p:cNvSpPr/>
          <p:nvPr/>
        </p:nvSpPr>
        <p:spPr>
          <a:xfrm>
            <a:off x="179512" y="1268760"/>
            <a:ext cx="3816424" cy="4893647"/>
          </a:xfrm>
          <a:prstGeom prst="rect">
            <a:avLst/>
          </a:prstGeom>
        </p:spPr>
        <p:txBody>
          <a:bodyPr wrap="square">
            <a:spAutoFit/>
          </a:bodyPr>
          <a:lstStyle/>
          <a:p>
            <a:pPr marL="285750" indent="-285750">
              <a:spcAft>
                <a:spcPts val="1200"/>
              </a:spcAft>
              <a:buFont typeface="Arial" panose="020B0604020202020204" pitchFamily="34" charset="0"/>
              <a:buChar char="•"/>
            </a:pPr>
            <a:r>
              <a:rPr lang="en-AU" dirty="0">
                <a:latin typeface="Calibri" panose="020F0502020204030204" pitchFamily="34" charset="0"/>
              </a:rPr>
              <a:t>32,500 agri-businesses registered in regional and rural Victoria</a:t>
            </a:r>
          </a:p>
          <a:p>
            <a:pPr marL="285750" indent="-285750">
              <a:spcAft>
                <a:spcPts val="1200"/>
              </a:spcAft>
              <a:buFont typeface="Arial" panose="020B0604020202020204" pitchFamily="34" charset="0"/>
              <a:buChar char="•"/>
            </a:pPr>
            <a:r>
              <a:rPr lang="en-AU" dirty="0">
                <a:latin typeface="Calibri" panose="020F0502020204030204" pitchFamily="34" charset="0"/>
              </a:rPr>
              <a:t>Cost and reliability of Energy a driver for action</a:t>
            </a:r>
          </a:p>
          <a:p>
            <a:pPr marL="285750" indent="-285750">
              <a:spcAft>
                <a:spcPts val="1200"/>
              </a:spcAft>
              <a:buFont typeface="Arial" panose="020B0604020202020204" pitchFamily="34" charset="0"/>
              <a:buChar char="•"/>
            </a:pPr>
            <a:r>
              <a:rPr lang="en-AU" dirty="0">
                <a:latin typeface="Calibri" panose="020F0502020204030204" pitchFamily="34" charset="0"/>
              </a:rPr>
              <a:t>High upfront capital costs with long simple payback periods </a:t>
            </a:r>
          </a:p>
          <a:p>
            <a:pPr marL="285750" indent="-285750">
              <a:spcAft>
                <a:spcPts val="1200"/>
              </a:spcAft>
              <a:buFont typeface="Arial" panose="020B0604020202020204" pitchFamily="34" charset="0"/>
              <a:buChar char="•"/>
            </a:pPr>
            <a:r>
              <a:rPr lang="en-AU" dirty="0">
                <a:latin typeface="Calibri" panose="020F0502020204030204" pitchFamily="34" charset="0"/>
              </a:rPr>
              <a:t>Opportunities around Water (efficiency and recycling as well as water pumping) and other sustainability projects</a:t>
            </a:r>
          </a:p>
          <a:p>
            <a:pPr marL="285750" indent="-285750">
              <a:spcAft>
                <a:spcPts val="1200"/>
              </a:spcAft>
              <a:buFont typeface="Arial" panose="020B0604020202020204" pitchFamily="34" charset="0"/>
              <a:buChar char="•"/>
            </a:pPr>
            <a:r>
              <a:rPr lang="en-AU" dirty="0">
                <a:latin typeface="Calibri" panose="020F0502020204030204" pitchFamily="34" charset="0"/>
              </a:rPr>
              <a:t>Victoria: Agriculture Energy Investment plan.</a:t>
            </a:r>
          </a:p>
          <a:p>
            <a:pPr marL="742950" lvl="1" indent="-285750">
              <a:spcAft>
                <a:spcPts val="1200"/>
              </a:spcAft>
              <a:buFont typeface="Arial" panose="020B0604020202020204" pitchFamily="34" charset="0"/>
              <a:buChar char="•"/>
            </a:pPr>
            <a:r>
              <a:rPr lang="en-AU" dirty="0">
                <a:latin typeface="Calibri" panose="020F0502020204030204" pitchFamily="34" charset="0"/>
              </a:rPr>
              <a:t>Assessments</a:t>
            </a:r>
          </a:p>
          <a:p>
            <a:pPr marL="742950" lvl="1" indent="-285750">
              <a:spcAft>
                <a:spcPts val="1200"/>
              </a:spcAft>
              <a:buFont typeface="Arial" panose="020B0604020202020204" pitchFamily="34" charset="0"/>
              <a:buChar char="•"/>
            </a:pPr>
            <a:r>
              <a:rPr lang="en-AU" dirty="0">
                <a:latin typeface="Calibri" panose="020F0502020204030204" pitchFamily="34" charset="0"/>
              </a:rPr>
              <a:t>Capital subsidies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277441"/>
            <a:ext cx="4773272" cy="430311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076056" y="5580558"/>
            <a:ext cx="3693152" cy="261610"/>
          </a:xfrm>
          <a:prstGeom prst="rect">
            <a:avLst/>
          </a:prstGeom>
          <a:noFill/>
        </p:spPr>
        <p:txBody>
          <a:bodyPr wrap="square" rtlCol="0">
            <a:spAutoFit/>
          </a:bodyPr>
          <a:lstStyle/>
          <a:p>
            <a:pPr algn="r"/>
            <a:r>
              <a:rPr lang="en-AU" sz="1050" dirty="0"/>
              <a:t>Source: Agriculture Energy Investment plan</a:t>
            </a:r>
          </a:p>
        </p:txBody>
      </p:sp>
    </p:spTree>
    <p:extLst>
      <p:ext uri="{BB962C8B-B14F-4D97-AF65-F5344CB8AC3E}">
        <p14:creationId xmlns:p14="http://schemas.microsoft.com/office/powerpoint/2010/main" val="4063781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a:grpSpLocks/>
          </p:cNvGrpSpPr>
          <p:nvPr/>
        </p:nvGrpSpPr>
        <p:grpSpPr bwMode="auto">
          <a:xfrm>
            <a:off x="251520" y="432595"/>
            <a:ext cx="8124825" cy="792956"/>
            <a:chOff x="251518" y="1807481"/>
            <a:chExt cx="8124825" cy="792413"/>
          </a:xfrm>
        </p:grpSpPr>
        <p:sp>
          <p:nvSpPr>
            <p:cNvPr id="20" name="Title 1"/>
            <p:cNvSpPr txBox="1">
              <a:spLocks/>
            </p:cNvSpPr>
            <p:nvPr/>
          </p:nvSpPr>
          <p:spPr bwMode="auto">
            <a:xfrm>
              <a:off x="251518" y="1807481"/>
              <a:ext cx="8124825" cy="6916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ct val="0"/>
                </a:spcBef>
                <a:spcAft>
                  <a:spcPts val="0"/>
                </a:spcAft>
                <a:defRPr/>
              </a:pPr>
              <a:r>
                <a:rPr lang="en-AU" sz="2800" b="1" dirty="0">
                  <a:solidFill>
                    <a:schemeClr val="bg1"/>
                  </a:solidFill>
                  <a:latin typeface="AvenirNext LT Pro Bold"/>
                  <a:ea typeface="MS PGothic" pitchFamily="34" charset="-128"/>
                  <a:cs typeface="Helvetica" pitchFamily="34" charset="0"/>
                </a:rPr>
                <a:t>Environmental Upgrade Agreements (EUAs)</a:t>
              </a:r>
              <a:endParaRPr lang="en-US" sz="2800" b="1" dirty="0">
                <a:solidFill>
                  <a:schemeClr val="bg1"/>
                </a:solidFill>
                <a:latin typeface="AvenirNext LT Pro Bold"/>
                <a:ea typeface="MS PGothic" pitchFamily="34" charset="-128"/>
                <a:cs typeface="Helvetica" pitchFamily="34" charset="0"/>
              </a:endParaRPr>
            </a:p>
          </p:txBody>
        </p:sp>
        <p:sp>
          <p:nvSpPr>
            <p:cNvPr id="21" name="Title 1"/>
            <p:cNvSpPr txBox="1">
              <a:spLocks/>
            </p:cNvSpPr>
            <p:nvPr/>
          </p:nvSpPr>
          <p:spPr bwMode="auto">
            <a:xfrm>
              <a:off x="4267198" y="1908218"/>
              <a:ext cx="523875" cy="691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ts val="0"/>
                </a:spcBef>
                <a:spcAft>
                  <a:spcPts val="0"/>
                </a:spcAft>
                <a:defRPr/>
              </a:pPr>
              <a:endParaRPr lang="en-US" sz="2800" b="1" i="1" u="sng" dirty="0">
                <a:solidFill>
                  <a:schemeClr val="bg1"/>
                </a:solidFill>
                <a:latin typeface="+mj-lt"/>
                <a:cs typeface="Helvetica" pitchFamily="34" charset="0"/>
              </a:endParaRPr>
            </a:p>
          </p:txBody>
        </p:sp>
      </p:grpSp>
      <p:sp>
        <p:nvSpPr>
          <p:cNvPr id="7" name="Rectangle 16"/>
          <p:cNvSpPr>
            <a:spLocks noChangeArrowheads="1"/>
          </p:cNvSpPr>
          <p:nvPr/>
        </p:nvSpPr>
        <p:spPr bwMode="auto">
          <a:xfrm>
            <a:off x="251520" y="1362151"/>
            <a:ext cx="8640960" cy="4875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1" tIns="45710" rIns="91421" bIns="45710">
            <a:spAutoFit/>
          </a:bodyPr>
          <a:lstStyle/>
          <a:p>
            <a:pPr marL="355600" indent="-355600" fontAlgn="auto">
              <a:spcAft>
                <a:spcPts val="0"/>
              </a:spcAft>
              <a:buFont typeface="Arial" pitchFamily="34" charset="0"/>
              <a:buChar char="•"/>
              <a:defRPr/>
            </a:pPr>
            <a:r>
              <a:rPr lang="en-AU" altLang="en-US" sz="2400" dirty="0">
                <a:latin typeface="Helvetica" pitchFamily="34" charset="0"/>
                <a:cs typeface="Helvetica" pitchFamily="34" charset="0"/>
              </a:rPr>
              <a:t>A long term, fixed interest loan, available for up to 100% of a project cost</a:t>
            </a:r>
          </a:p>
          <a:p>
            <a:pPr marL="812800" lvl="1" indent="-355600">
              <a:buFont typeface="Arial" pitchFamily="34" charset="0"/>
              <a:buChar char="•"/>
              <a:defRPr/>
            </a:pPr>
            <a:r>
              <a:rPr lang="en-AU" altLang="en-US" sz="2400" dirty="0">
                <a:latin typeface="Helvetica" pitchFamily="34" charset="0"/>
                <a:cs typeface="Helvetica" pitchFamily="34" charset="0"/>
              </a:rPr>
              <a:t>Repayments made via quarterly council rates</a:t>
            </a:r>
          </a:p>
          <a:p>
            <a:pPr marL="355600" indent="-355600" fontAlgn="auto">
              <a:spcAft>
                <a:spcPts val="0"/>
              </a:spcAft>
              <a:buFont typeface="Arial" pitchFamily="34" charset="0"/>
              <a:buChar char="•"/>
              <a:defRPr/>
            </a:pPr>
            <a:endParaRPr lang="en-AU" altLang="en-US" sz="2400" dirty="0">
              <a:latin typeface="Helvetica" pitchFamily="34" charset="0"/>
              <a:cs typeface="Helvetica" pitchFamily="34" charset="0"/>
            </a:endParaRPr>
          </a:p>
          <a:p>
            <a:pPr marL="355600" indent="-355600" fontAlgn="auto">
              <a:spcAft>
                <a:spcPts val="0"/>
              </a:spcAft>
              <a:buFont typeface="Arial" pitchFamily="34" charset="0"/>
              <a:buChar char="•"/>
              <a:defRPr/>
            </a:pPr>
            <a:r>
              <a:rPr lang="en-AU" altLang="en-US" sz="2400" dirty="0">
                <a:latin typeface="Helvetica" pitchFamily="34" charset="0"/>
                <a:cs typeface="Helvetica" pitchFamily="34" charset="0"/>
              </a:rPr>
              <a:t>For projects that deliver greater profitability, which also yield an environmental benefit</a:t>
            </a:r>
          </a:p>
          <a:p>
            <a:pPr marL="355600" indent="-355600" fontAlgn="auto">
              <a:spcAft>
                <a:spcPts val="0"/>
              </a:spcAft>
              <a:buFont typeface="Arial" pitchFamily="34" charset="0"/>
              <a:buChar char="•"/>
              <a:defRPr/>
            </a:pPr>
            <a:endParaRPr lang="en-AU" altLang="en-US" sz="2400" dirty="0">
              <a:latin typeface="Helvetica" pitchFamily="34" charset="0"/>
              <a:cs typeface="Helvetica" pitchFamily="34" charset="0"/>
            </a:endParaRPr>
          </a:p>
          <a:p>
            <a:pPr marL="355600" indent="-355600" fontAlgn="auto">
              <a:spcAft>
                <a:spcPts val="0"/>
              </a:spcAft>
              <a:buFont typeface="Arial" pitchFamily="34" charset="0"/>
              <a:buChar char="•"/>
              <a:defRPr/>
            </a:pPr>
            <a:r>
              <a:rPr lang="en-AU" altLang="en-US" sz="2400" dirty="0">
                <a:latin typeface="Helvetica" pitchFamily="34" charset="0"/>
                <a:cs typeface="Helvetica" pitchFamily="34" charset="0"/>
              </a:rPr>
              <a:t>Available for non residential property only</a:t>
            </a:r>
          </a:p>
          <a:p>
            <a:pPr marL="742950" lvl="1" indent="-285750" fontAlgn="auto">
              <a:spcAft>
                <a:spcPts val="0"/>
              </a:spcAft>
              <a:buFont typeface="Arial" pitchFamily="34" charset="0"/>
              <a:buChar char="•"/>
              <a:defRPr/>
            </a:pPr>
            <a:r>
              <a:rPr lang="en-AU" altLang="en-US" sz="2400" dirty="0">
                <a:latin typeface="Helvetica" pitchFamily="34" charset="0"/>
                <a:cs typeface="Helvetica" pitchFamily="34" charset="0"/>
              </a:rPr>
              <a:t>Retail, Office, </a:t>
            </a:r>
            <a:r>
              <a:rPr lang="en-AU" altLang="en-US" sz="2400" dirty="0" err="1">
                <a:latin typeface="Helvetica" pitchFamily="34" charset="0"/>
                <a:cs typeface="Helvetica" pitchFamily="34" charset="0"/>
              </a:rPr>
              <a:t>M’facturing</a:t>
            </a:r>
            <a:r>
              <a:rPr lang="en-AU" altLang="en-US" sz="2400" dirty="0">
                <a:latin typeface="Helvetica" pitchFamily="34" charset="0"/>
                <a:cs typeface="Helvetica" pitchFamily="34" charset="0"/>
              </a:rPr>
              <a:t>, Agriculture etc…</a:t>
            </a:r>
          </a:p>
          <a:p>
            <a:pPr marL="355600" indent="-355600" fontAlgn="auto">
              <a:spcAft>
                <a:spcPts val="0"/>
              </a:spcAft>
              <a:buFont typeface="Arial" pitchFamily="34" charset="0"/>
              <a:buChar char="•"/>
              <a:defRPr/>
            </a:pPr>
            <a:endParaRPr lang="en-AU" altLang="en-US" sz="2400" dirty="0">
              <a:latin typeface="Helvetica" pitchFamily="34" charset="0"/>
              <a:cs typeface="Helvetica" pitchFamily="34" charset="0"/>
            </a:endParaRPr>
          </a:p>
          <a:p>
            <a:pPr marL="355600" indent="-355600" fontAlgn="auto">
              <a:spcAft>
                <a:spcPts val="0"/>
              </a:spcAft>
              <a:buFont typeface="Arial" pitchFamily="34" charset="0"/>
              <a:buChar char="•"/>
              <a:defRPr/>
            </a:pPr>
            <a:r>
              <a:rPr lang="en-AU" altLang="en-US" sz="2400" dirty="0">
                <a:latin typeface="Helvetica" pitchFamily="34" charset="0"/>
                <a:cs typeface="Helvetica" pitchFamily="34" charset="0"/>
              </a:rPr>
              <a:t>Can be used in partnership with Government Grants </a:t>
            </a:r>
          </a:p>
          <a:p>
            <a:pPr fontAlgn="auto">
              <a:spcBef>
                <a:spcPct val="30000"/>
              </a:spcBef>
              <a:spcAft>
                <a:spcPts val="0"/>
              </a:spcAft>
              <a:buClr>
                <a:srgbClr val="6DB43F"/>
              </a:buClr>
              <a:defRPr/>
            </a:pPr>
            <a:endParaRPr lang="en-AU" altLang="en-US" sz="3200" dirty="0">
              <a:solidFill>
                <a:schemeClr val="tx2">
                  <a:lumMod val="75000"/>
                </a:schemeClr>
              </a:solidFill>
              <a:latin typeface="Helvetica" pitchFamily="34" charset="0"/>
              <a:cs typeface="Helvetica" pitchFamily="34" charset="0"/>
            </a:endParaRPr>
          </a:p>
        </p:txBody>
      </p:sp>
    </p:spTree>
    <p:extLst>
      <p:ext uri="{BB962C8B-B14F-4D97-AF65-F5344CB8AC3E}">
        <p14:creationId xmlns:p14="http://schemas.microsoft.com/office/powerpoint/2010/main" val="2226229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bwMode="auto">
          <a:xfrm>
            <a:off x="323528" y="432594"/>
            <a:ext cx="8124825" cy="692150"/>
          </a:xfrm>
          <a:prstGeom prst="rect">
            <a:avLst/>
          </a:prstGeom>
          <a:noFill/>
          <a:ln>
            <a:noFill/>
          </a:ln>
          <a:extLst/>
        </p:spPr>
        <p:txBody>
          <a:bodyPr/>
          <a:lstStyle>
            <a:lvl1pPr>
              <a:defRPr>
                <a:solidFill>
                  <a:schemeClr val="tx1"/>
                </a:solidFill>
                <a:latin typeface="Avenir LT Std 45 Book"/>
              </a:defRPr>
            </a:lvl1pPr>
            <a:lvl2pPr marL="742950" indent="-285750">
              <a:defRPr>
                <a:solidFill>
                  <a:schemeClr val="tx1"/>
                </a:solidFill>
                <a:latin typeface="Avenir LT Std 45 Book"/>
              </a:defRPr>
            </a:lvl2pPr>
            <a:lvl3pPr marL="1143000" indent="-228600">
              <a:defRPr>
                <a:solidFill>
                  <a:schemeClr val="tx1"/>
                </a:solidFill>
                <a:latin typeface="Avenir LT Std 45 Book"/>
              </a:defRPr>
            </a:lvl3pPr>
            <a:lvl4pPr marL="1600200" indent="-228600">
              <a:defRPr>
                <a:solidFill>
                  <a:schemeClr val="tx1"/>
                </a:solidFill>
                <a:latin typeface="Avenir LT Std 45 Book"/>
              </a:defRPr>
            </a:lvl4pPr>
            <a:lvl5pPr marL="2057400" indent="-228600">
              <a:defRPr>
                <a:solidFill>
                  <a:schemeClr val="tx1"/>
                </a:solidFill>
                <a:latin typeface="Avenir LT Std 45 Book"/>
              </a:defRPr>
            </a:lvl5pPr>
            <a:lvl6pPr marL="2514600" indent="-228600" defTabSz="457200" fontAlgn="base">
              <a:spcBef>
                <a:spcPct val="0"/>
              </a:spcBef>
              <a:spcAft>
                <a:spcPct val="0"/>
              </a:spcAft>
              <a:defRPr>
                <a:solidFill>
                  <a:schemeClr val="tx1"/>
                </a:solidFill>
                <a:latin typeface="Avenir LT Std 45 Book"/>
              </a:defRPr>
            </a:lvl6pPr>
            <a:lvl7pPr marL="2971800" indent="-228600" defTabSz="457200" fontAlgn="base">
              <a:spcBef>
                <a:spcPct val="0"/>
              </a:spcBef>
              <a:spcAft>
                <a:spcPct val="0"/>
              </a:spcAft>
              <a:defRPr>
                <a:solidFill>
                  <a:schemeClr val="tx1"/>
                </a:solidFill>
                <a:latin typeface="Avenir LT Std 45 Book"/>
              </a:defRPr>
            </a:lvl7pPr>
            <a:lvl8pPr marL="3429000" indent="-228600" defTabSz="457200" fontAlgn="base">
              <a:spcBef>
                <a:spcPct val="0"/>
              </a:spcBef>
              <a:spcAft>
                <a:spcPct val="0"/>
              </a:spcAft>
              <a:defRPr>
                <a:solidFill>
                  <a:schemeClr val="tx1"/>
                </a:solidFill>
                <a:latin typeface="Avenir LT Std 45 Book"/>
              </a:defRPr>
            </a:lvl8pPr>
            <a:lvl9pPr marL="3886200" indent="-228600" defTabSz="457200" fontAlgn="base">
              <a:spcBef>
                <a:spcPct val="0"/>
              </a:spcBef>
              <a:spcAft>
                <a:spcPct val="0"/>
              </a:spcAft>
              <a:defRPr>
                <a:solidFill>
                  <a:schemeClr val="tx1"/>
                </a:solidFill>
                <a:latin typeface="Avenir LT Std 45 Book"/>
              </a:defRPr>
            </a:lvl9pPr>
          </a:lstStyle>
          <a:p>
            <a:pPr fontAlgn="auto">
              <a:spcBef>
                <a:spcPct val="0"/>
              </a:spcBef>
              <a:spcAft>
                <a:spcPts val="0"/>
              </a:spcAft>
              <a:defRPr/>
            </a:pPr>
            <a:r>
              <a:rPr lang="en-AU" sz="2800" b="1" dirty="0">
                <a:solidFill>
                  <a:schemeClr val="bg1"/>
                </a:solidFill>
                <a:latin typeface="AvenirNext LT Pro Bold"/>
                <a:ea typeface="MS PGothic" pitchFamily="34" charset="-128"/>
                <a:cs typeface="Helvetica" pitchFamily="34" charset="0"/>
              </a:rPr>
              <a:t>Why EUA’s?</a:t>
            </a:r>
            <a:endParaRPr lang="en-US" sz="2800" b="1" dirty="0">
              <a:solidFill>
                <a:schemeClr val="bg1"/>
              </a:solidFill>
              <a:latin typeface="AvenirNext LT Pro Bold"/>
              <a:ea typeface="MS PGothic" pitchFamily="34" charset="-128"/>
              <a:cs typeface="Helvetica" pitchFamily="34" charset="0"/>
            </a:endParaRPr>
          </a:p>
        </p:txBody>
      </p:sp>
      <p:grpSp>
        <p:nvGrpSpPr>
          <p:cNvPr id="15" name="Group 14"/>
          <p:cNvGrpSpPr>
            <a:grpSpLocks/>
          </p:cNvGrpSpPr>
          <p:nvPr/>
        </p:nvGrpSpPr>
        <p:grpSpPr bwMode="auto">
          <a:xfrm>
            <a:off x="755578" y="2114295"/>
            <a:ext cx="6526854" cy="726829"/>
            <a:chOff x="841743" y="1447008"/>
            <a:chExt cx="7603757" cy="937022"/>
          </a:xfrm>
        </p:grpSpPr>
        <p:pic>
          <p:nvPicPr>
            <p:cNvPr id="2869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743" y="1447008"/>
              <a:ext cx="902670" cy="93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92" name="TextBox 5"/>
            <p:cNvSpPr txBox="1">
              <a:spLocks noChangeArrowheads="1"/>
            </p:cNvSpPr>
            <p:nvPr/>
          </p:nvSpPr>
          <p:spPr bwMode="auto">
            <a:xfrm>
              <a:off x="1963738" y="1589881"/>
              <a:ext cx="6481762" cy="51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100% Finance</a:t>
              </a:r>
            </a:p>
          </p:txBody>
        </p:sp>
      </p:grpSp>
      <p:grpSp>
        <p:nvGrpSpPr>
          <p:cNvPr id="14" name="Group 13"/>
          <p:cNvGrpSpPr>
            <a:grpSpLocks/>
          </p:cNvGrpSpPr>
          <p:nvPr/>
        </p:nvGrpSpPr>
        <p:grpSpPr bwMode="auto">
          <a:xfrm>
            <a:off x="759851" y="5008906"/>
            <a:ext cx="7988613" cy="724350"/>
            <a:chOff x="820757" y="4452049"/>
            <a:chExt cx="9307126" cy="935728"/>
          </a:xfrm>
        </p:grpSpPr>
        <p:pic>
          <p:nvPicPr>
            <p:cNvPr id="2868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0757" y="4452049"/>
              <a:ext cx="923656" cy="905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90" name="TextBox 16"/>
            <p:cNvSpPr txBox="1">
              <a:spLocks noChangeArrowheads="1"/>
            </p:cNvSpPr>
            <p:nvPr/>
          </p:nvSpPr>
          <p:spPr bwMode="auto">
            <a:xfrm>
              <a:off x="1963737" y="4473317"/>
              <a:ext cx="8164146" cy="91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Transparent, simple loan where you own the assets with no hidden charges</a:t>
              </a:r>
            </a:p>
          </p:txBody>
        </p:sp>
      </p:grpSp>
      <p:grpSp>
        <p:nvGrpSpPr>
          <p:cNvPr id="12" name="Group 11"/>
          <p:cNvGrpSpPr>
            <a:grpSpLocks/>
          </p:cNvGrpSpPr>
          <p:nvPr/>
        </p:nvGrpSpPr>
        <p:grpSpPr bwMode="auto">
          <a:xfrm>
            <a:off x="764888" y="4307902"/>
            <a:ext cx="6903456" cy="814415"/>
            <a:chOff x="826178" y="3479671"/>
            <a:chExt cx="7619322" cy="1052077"/>
          </a:xfrm>
        </p:grpSpPr>
        <p:pic>
          <p:nvPicPr>
            <p:cNvPr id="2868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6178" y="3479671"/>
              <a:ext cx="918235" cy="905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8" name="Rectangle 6"/>
            <p:cNvSpPr>
              <a:spLocks noChangeArrowheads="1"/>
            </p:cNvSpPr>
            <p:nvPr/>
          </p:nvSpPr>
          <p:spPr bwMode="auto">
            <a:xfrm>
              <a:off x="1963738" y="3617287"/>
              <a:ext cx="6481762" cy="914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A loan you don’t need to repay upon sale of land</a:t>
              </a:r>
            </a:p>
          </p:txBody>
        </p:sp>
      </p:grpSp>
      <p:grpSp>
        <p:nvGrpSpPr>
          <p:cNvPr id="11" name="Group 10"/>
          <p:cNvGrpSpPr>
            <a:grpSpLocks/>
          </p:cNvGrpSpPr>
          <p:nvPr/>
        </p:nvGrpSpPr>
        <p:grpSpPr bwMode="auto">
          <a:xfrm>
            <a:off x="762370" y="3568746"/>
            <a:ext cx="6541843" cy="745277"/>
            <a:chOff x="823663" y="2450838"/>
            <a:chExt cx="7621837" cy="962025"/>
          </a:xfrm>
        </p:grpSpPr>
        <p:sp>
          <p:nvSpPr>
            <p:cNvPr id="28685" name="TextBox 15"/>
            <p:cNvSpPr txBox="1">
              <a:spLocks noChangeArrowheads="1"/>
            </p:cNvSpPr>
            <p:nvPr/>
          </p:nvSpPr>
          <p:spPr bwMode="auto">
            <a:xfrm>
              <a:off x="1963738" y="2652831"/>
              <a:ext cx="6481762" cy="516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Statutory charge = fixed quarterly repayments</a:t>
              </a:r>
            </a:p>
          </p:txBody>
        </p:sp>
        <p:pic>
          <p:nvPicPr>
            <p:cNvPr id="2868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3663" y="2450838"/>
              <a:ext cx="92075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a:grpSpLocks/>
          </p:cNvGrpSpPr>
          <p:nvPr/>
        </p:nvGrpSpPr>
        <p:grpSpPr bwMode="auto">
          <a:xfrm>
            <a:off x="759851" y="2848666"/>
            <a:ext cx="6544569" cy="725600"/>
            <a:chOff x="841743" y="1447008"/>
            <a:chExt cx="7624743" cy="937022"/>
          </a:xfrm>
        </p:grpSpPr>
        <p:pic>
          <p:nvPicPr>
            <p:cNvPr id="2868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743" y="1447008"/>
              <a:ext cx="902670" cy="93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4" name="TextBox 5"/>
            <p:cNvSpPr txBox="1">
              <a:spLocks noChangeArrowheads="1"/>
            </p:cNvSpPr>
            <p:nvPr/>
          </p:nvSpPr>
          <p:spPr bwMode="auto">
            <a:xfrm>
              <a:off x="1984724" y="1651728"/>
              <a:ext cx="6481762" cy="51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Greater cash flow for your business</a:t>
              </a:r>
            </a:p>
          </p:txBody>
        </p:sp>
      </p:grpSp>
      <p:grpSp>
        <p:nvGrpSpPr>
          <p:cNvPr id="19" name="Group 18"/>
          <p:cNvGrpSpPr>
            <a:grpSpLocks/>
          </p:cNvGrpSpPr>
          <p:nvPr/>
        </p:nvGrpSpPr>
        <p:grpSpPr bwMode="auto">
          <a:xfrm>
            <a:off x="755578" y="1402986"/>
            <a:ext cx="6526854" cy="725600"/>
            <a:chOff x="841743" y="1447008"/>
            <a:chExt cx="7603757" cy="937022"/>
          </a:xfrm>
        </p:grpSpPr>
        <p:pic>
          <p:nvPicPr>
            <p:cNvPr id="2868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1743" y="1447008"/>
              <a:ext cx="902670" cy="93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2" name="TextBox 5"/>
            <p:cNvSpPr txBox="1">
              <a:spLocks noChangeArrowheads="1"/>
            </p:cNvSpPr>
            <p:nvPr/>
          </p:nvSpPr>
          <p:spPr bwMode="auto">
            <a:xfrm>
              <a:off x="1963738" y="1658122"/>
              <a:ext cx="6481762" cy="516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sz="3200">
                  <a:solidFill>
                    <a:schemeClr val="tx1"/>
                  </a:solidFill>
                  <a:latin typeface="Avenir LT Std 45 Book"/>
                  <a:ea typeface="MS PGothic" pitchFamily="34" charset="-128"/>
                </a:defRPr>
              </a:lvl1pPr>
              <a:lvl2pPr marL="742950" indent="-285750" eaLnBrk="0" hangingPunct="0">
                <a:spcBef>
                  <a:spcPct val="20000"/>
                </a:spcBef>
                <a:buChar char="–"/>
                <a:defRPr sz="2800">
                  <a:solidFill>
                    <a:schemeClr val="tx1"/>
                  </a:solidFill>
                  <a:latin typeface="Avenir LT Std 45 Book"/>
                  <a:ea typeface="MS PGothic" pitchFamily="34" charset="-128"/>
                </a:defRPr>
              </a:lvl2pPr>
              <a:lvl3pPr marL="1143000" indent="-228600" eaLnBrk="0" hangingPunct="0">
                <a:spcBef>
                  <a:spcPct val="20000"/>
                </a:spcBef>
                <a:buChar char="•"/>
                <a:defRPr sz="2400">
                  <a:solidFill>
                    <a:schemeClr val="tx1"/>
                  </a:solidFill>
                  <a:latin typeface="Avenir LT Std 45 Book"/>
                  <a:ea typeface="MS PGothic" pitchFamily="34" charset="-128"/>
                </a:defRPr>
              </a:lvl3pPr>
              <a:lvl4pPr marL="1600200" indent="-228600" eaLnBrk="0" hangingPunct="0">
                <a:spcBef>
                  <a:spcPct val="20000"/>
                </a:spcBef>
                <a:buChar char="–"/>
                <a:defRPr sz="2000">
                  <a:solidFill>
                    <a:schemeClr val="tx1"/>
                  </a:solidFill>
                  <a:latin typeface="Avenir LT Std 45 Book"/>
                  <a:ea typeface="MS PGothic" pitchFamily="34" charset="-128"/>
                </a:defRPr>
              </a:lvl4pPr>
              <a:lvl5pPr marL="2057400" indent="-228600" eaLnBrk="0" hangingPunct="0">
                <a:spcBef>
                  <a:spcPct val="20000"/>
                </a:spcBef>
                <a:buChar char="»"/>
                <a:defRPr sz="2000">
                  <a:solidFill>
                    <a:schemeClr val="tx1"/>
                  </a:solidFill>
                  <a:latin typeface="Avenir LT Std 45 Book"/>
                  <a:ea typeface="MS PGothic" pitchFamily="34" charset="-128"/>
                </a:defRPr>
              </a:lvl5pPr>
              <a:lvl6pPr marL="25146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6pPr>
              <a:lvl7pPr marL="29718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7pPr>
              <a:lvl8pPr marL="34290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8pPr>
              <a:lvl9pPr marL="3886200" indent="-228600" defTabSz="457200" eaLnBrk="0" fontAlgn="base" hangingPunct="0">
                <a:spcBef>
                  <a:spcPct val="20000"/>
                </a:spcBef>
                <a:spcAft>
                  <a:spcPct val="0"/>
                </a:spcAft>
                <a:buChar char="»"/>
                <a:defRPr sz="2000">
                  <a:solidFill>
                    <a:schemeClr val="tx1"/>
                  </a:solidFill>
                  <a:latin typeface="Avenir LT Std 45 Book"/>
                  <a:ea typeface="MS PGothic" pitchFamily="34" charset="-128"/>
                </a:defRPr>
              </a:lvl9pPr>
            </a:lstStyle>
            <a:p>
              <a:pPr eaLnBrk="1" hangingPunct="1">
                <a:spcBef>
                  <a:spcPct val="0"/>
                </a:spcBef>
                <a:buFontTx/>
                <a:buNone/>
              </a:pPr>
              <a:r>
                <a:rPr lang="en-AU" altLang="en-US" sz="2000" dirty="0">
                  <a:latin typeface="Helvetica" pitchFamily="34" charset="0"/>
                  <a:cs typeface="Helvetica" pitchFamily="34" charset="0"/>
                </a:rPr>
                <a:t>No Additional Security – Mortgages, PPSR </a:t>
              </a:r>
            </a:p>
          </p:txBody>
        </p:sp>
      </p:grpSp>
    </p:spTree>
    <p:extLst>
      <p:ext uri="{BB962C8B-B14F-4D97-AF65-F5344CB8AC3E}">
        <p14:creationId xmlns:p14="http://schemas.microsoft.com/office/powerpoint/2010/main" val="38999148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Long loans = more cash in your business now</a:t>
            </a:r>
          </a:p>
        </p:txBody>
      </p:sp>
      <p:sp>
        <p:nvSpPr>
          <p:cNvPr id="3" name="Rectangle 2"/>
          <p:cNvSpPr/>
          <p:nvPr/>
        </p:nvSpPr>
        <p:spPr>
          <a:xfrm>
            <a:off x="457200" y="1198493"/>
            <a:ext cx="8018463" cy="646331"/>
          </a:xfrm>
          <a:prstGeom prst="rect">
            <a:avLst/>
          </a:prstGeom>
        </p:spPr>
        <p:txBody>
          <a:bodyPr>
            <a:spAutoFit/>
          </a:bodyPr>
          <a:lstStyle/>
          <a:p>
            <a:pPr fontAlgn="auto">
              <a:spcBef>
                <a:spcPts val="0"/>
              </a:spcBef>
              <a:spcAft>
                <a:spcPts val="0"/>
              </a:spcAft>
              <a:defRPr/>
            </a:pPr>
            <a:r>
              <a:rPr lang="en-AU" dirty="0">
                <a:latin typeface="Helvetica" pitchFamily="34" charset="0"/>
                <a:cs typeface="Helvetica" pitchFamily="34" charset="0"/>
              </a:rPr>
              <a:t>When repayments are spread out over long periods you have more cash in your business now</a:t>
            </a:r>
          </a:p>
        </p:txBody>
      </p:sp>
      <p:pic>
        <p:nvPicPr>
          <p:cNvPr id="9"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34475" t="34237" r="17347" b="15714"/>
          <a:stretch/>
        </p:blipFill>
        <p:spPr bwMode="auto">
          <a:xfrm>
            <a:off x="2719701" y="1857731"/>
            <a:ext cx="6172779" cy="4007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4" name="Group 23"/>
          <p:cNvGrpSpPr/>
          <p:nvPr/>
        </p:nvGrpSpPr>
        <p:grpSpPr>
          <a:xfrm>
            <a:off x="251520" y="2276872"/>
            <a:ext cx="7776864" cy="3384376"/>
            <a:chOff x="251520" y="2276872"/>
            <a:chExt cx="7776864" cy="3384376"/>
          </a:xfrm>
        </p:grpSpPr>
        <p:grpSp>
          <p:nvGrpSpPr>
            <p:cNvPr id="18" name="Group 17"/>
            <p:cNvGrpSpPr/>
            <p:nvPr/>
          </p:nvGrpSpPr>
          <p:grpSpPr>
            <a:xfrm>
              <a:off x="251520" y="2276872"/>
              <a:ext cx="3816424" cy="1200329"/>
              <a:chOff x="251520" y="2276872"/>
              <a:chExt cx="3816424" cy="1200329"/>
            </a:xfrm>
          </p:grpSpPr>
          <p:sp>
            <p:nvSpPr>
              <p:cNvPr id="10" name="Rectangle 9"/>
              <p:cNvSpPr/>
              <p:nvPr/>
            </p:nvSpPr>
            <p:spPr>
              <a:xfrm>
                <a:off x="251520" y="2276872"/>
                <a:ext cx="2324165" cy="1200329"/>
              </a:xfrm>
              <a:prstGeom prst="rect">
                <a:avLst/>
              </a:prstGeom>
            </p:spPr>
            <p:txBody>
              <a:bodyPr wrap="square">
                <a:spAutoFit/>
              </a:bodyPr>
              <a:lstStyle/>
              <a:p>
                <a:pPr marL="285750" indent="-285750" fontAlgn="auto">
                  <a:spcBef>
                    <a:spcPts val="0"/>
                  </a:spcBef>
                  <a:spcAft>
                    <a:spcPts val="0"/>
                  </a:spcAft>
                  <a:buFontTx/>
                  <a:buChar char="-"/>
                  <a:defRPr/>
                </a:pPr>
                <a:r>
                  <a:rPr lang="en-AU" dirty="0">
                    <a:latin typeface="Helvetica" pitchFamily="34" charset="0"/>
                    <a:cs typeface="Helvetica" pitchFamily="34" charset="0"/>
                  </a:rPr>
                  <a:t>Cheaper 10 year loan, but more annual cash outflow</a:t>
                </a:r>
              </a:p>
            </p:txBody>
          </p:sp>
          <p:cxnSp>
            <p:nvCxnSpPr>
              <p:cNvPr id="13" name="Straight Arrow Connector 12"/>
              <p:cNvCxnSpPr>
                <a:stCxn id="10" idx="3"/>
              </p:cNvCxnSpPr>
              <p:nvPr/>
            </p:nvCxnSpPr>
            <p:spPr>
              <a:xfrm flipV="1">
                <a:off x="2575685" y="2877036"/>
                <a:ext cx="1492259" cy="1"/>
              </a:xfrm>
              <a:prstGeom prst="straightConnector1">
                <a:avLst/>
              </a:prstGeom>
              <a:ln w="47625">
                <a:prstDash val="solid"/>
                <a:tailEnd type="arrow"/>
              </a:ln>
            </p:spPr>
            <p:style>
              <a:lnRef idx="1">
                <a:schemeClr val="accent1"/>
              </a:lnRef>
              <a:fillRef idx="0">
                <a:schemeClr val="accent1"/>
              </a:fillRef>
              <a:effectRef idx="0">
                <a:schemeClr val="accent1"/>
              </a:effectRef>
              <a:fontRef idx="minor">
                <a:schemeClr val="tx1"/>
              </a:fontRef>
            </p:style>
          </p:cxnSp>
        </p:grpSp>
        <p:sp>
          <p:nvSpPr>
            <p:cNvPr id="20" name="Oval 19"/>
            <p:cNvSpPr/>
            <p:nvPr/>
          </p:nvSpPr>
          <p:spPr>
            <a:xfrm>
              <a:off x="7596336" y="5346567"/>
              <a:ext cx="432048" cy="3146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23" name="Group 22"/>
          <p:cNvGrpSpPr/>
          <p:nvPr/>
        </p:nvGrpSpPr>
        <p:grpSpPr>
          <a:xfrm>
            <a:off x="275709" y="3477201"/>
            <a:ext cx="5507794" cy="2426720"/>
            <a:chOff x="275709" y="3477201"/>
            <a:chExt cx="5507794" cy="2426720"/>
          </a:xfrm>
        </p:grpSpPr>
        <p:grpSp>
          <p:nvGrpSpPr>
            <p:cNvPr id="19" name="Group 18"/>
            <p:cNvGrpSpPr/>
            <p:nvPr/>
          </p:nvGrpSpPr>
          <p:grpSpPr>
            <a:xfrm>
              <a:off x="275709" y="3477201"/>
              <a:ext cx="4296291" cy="1869366"/>
              <a:chOff x="275709" y="3477201"/>
              <a:chExt cx="4296291" cy="1869366"/>
            </a:xfrm>
          </p:grpSpPr>
          <p:sp>
            <p:nvSpPr>
              <p:cNvPr id="11" name="Rectangle 10"/>
              <p:cNvSpPr/>
              <p:nvPr/>
            </p:nvSpPr>
            <p:spPr>
              <a:xfrm>
                <a:off x="275709" y="3869239"/>
                <a:ext cx="2324165" cy="1477328"/>
              </a:xfrm>
              <a:prstGeom prst="rect">
                <a:avLst/>
              </a:prstGeom>
            </p:spPr>
            <p:txBody>
              <a:bodyPr wrap="square">
                <a:spAutoFit/>
              </a:bodyPr>
              <a:lstStyle/>
              <a:p>
                <a:pPr marL="285750" indent="-285750" fontAlgn="auto">
                  <a:spcBef>
                    <a:spcPts val="0"/>
                  </a:spcBef>
                  <a:spcAft>
                    <a:spcPts val="0"/>
                  </a:spcAft>
                  <a:buFontTx/>
                  <a:buChar char="-"/>
                  <a:defRPr/>
                </a:pPr>
                <a:r>
                  <a:rPr lang="en-AU" dirty="0">
                    <a:latin typeface="Helvetica" pitchFamily="34" charset="0"/>
                    <a:cs typeface="Helvetica" pitchFamily="34" charset="0"/>
                  </a:rPr>
                  <a:t>15 year loan (more expensive) but more cash in your business now</a:t>
                </a:r>
              </a:p>
            </p:txBody>
          </p:sp>
          <p:cxnSp>
            <p:nvCxnSpPr>
              <p:cNvPr id="15" name="Straight Arrow Connector 14"/>
              <p:cNvCxnSpPr>
                <a:stCxn id="11" idx="3"/>
              </p:cNvCxnSpPr>
              <p:nvPr/>
            </p:nvCxnSpPr>
            <p:spPr>
              <a:xfrm flipV="1">
                <a:off x="2599874" y="3477201"/>
                <a:ext cx="1972126" cy="1130702"/>
              </a:xfrm>
              <a:prstGeom prst="straightConnector1">
                <a:avLst/>
              </a:prstGeom>
              <a:ln w="47625">
                <a:prstDash val="solid"/>
                <a:tailEnd type="arrow"/>
              </a:ln>
            </p:spPr>
            <p:style>
              <a:lnRef idx="1">
                <a:schemeClr val="accent1"/>
              </a:lnRef>
              <a:fillRef idx="0">
                <a:schemeClr val="accent1"/>
              </a:fillRef>
              <a:effectRef idx="0">
                <a:schemeClr val="accent1"/>
              </a:effectRef>
              <a:fontRef idx="minor">
                <a:schemeClr val="tx1"/>
              </a:fontRef>
            </p:style>
          </p:cxnSp>
        </p:grpSp>
        <p:sp>
          <p:nvSpPr>
            <p:cNvPr id="22" name="Oval 21"/>
            <p:cNvSpPr/>
            <p:nvPr/>
          </p:nvSpPr>
          <p:spPr>
            <a:xfrm>
              <a:off x="5351455" y="5589240"/>
              <a:ext cx="432048" cy="31468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Tree>
    <p:extLst>
      <p:ext uri="{BB962C8B-B14F-4D97-AF65-F5344CB8AC3E}">
        <p14:creationId xmlns:p14="http://schemas.microsoft.com/office/powerpoint/2010/main" val="4011459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964</TotalTime>
  <Words>681</Words>
  <Application>Microsoft Office PowerPoint</Application>
  <PresentationFormat>On-screen Show (4:3)</PresentationFormat>
  <Paragraphs>112</Paragraphs>
  <Slides>14</Slides>
  <Notes>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ＭＳ Ｐゴシック</vt:lpstr>
      <vt:lpstr>ＭＳ Ｐゴシック</vt:lpstr>
      <vt:lpstr>Arial</vt:lpstr>
      <vt:lpstr>Avenir LT Std 45 Book</vt:lpstr>
      <vt:lpstr>AvenirNext LT Pro Bold</vt:lpstr>
      <vt:lpstr>Calibri</vt:lpstr>
      <vt:lpstr>Glober Heavy</vt:lpstr>
      <vt:lpstr>Helvetica</vt:lpstr>
      <vt:lpstr>Blank</vt:lpstr>
      <vt:lpstr>PowerPoint Presentation</vt:lpstr>
      <vt:lpstr>PowerPoint Presentation</vt:lpstr>
      <vt:lpstr>Who we are</vt:lpstr>
      <vt:lpstr>PowerPoint Presentation</vt:lpstr>
      <vt:lpstr>PowerPoint Presentation</vt:lpstr>
      <vt:lpstr>Agriculture – Opportunities and Barriers</vt:lpstr>
      <vt:lpstr>PowerPoint Presentation</vt:lpstr>
      <vt:lpstr>PowerPoint Presentation</vt:lpstr>
      <vt:lpstr>Long loans = more cash in your business now</vt:lpstr>
      <vt:lpstr>How Does an EUA Work?</vt:lpstr>
      <vt:lpstr>Case Study 1 - Kevin Minogue</vt:lpstr>
      <vt:lpstr>CASE STUDY 2 – BOOTH TRANSPORT</vt:lpstr>
      <vt:lpstr>PowerPoint Presentation</vt:lpstr>
      <vt:lpstr>PowerPoint Presentation</vt:lpstr>
    </vt:vector>
  </TitlesOfParts>
  <Company>City Of Melbourne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Wark</dc:creator>
  <cp:lastModifiedBy>stephen chapman</cp:lastModifiedBy>
  <cp:revision>75</cp:revision>
  <dcterms:created xsi:type="dcterms:W3CDTF">2017-07-31T04:37:02Z</dcterms:created>
  <dcterms:modified xsi:type="dcterms:W3CDTF">2018-10-25T01:40:22Z</dcterms:modified>
</cp:coreProperties>
</file>